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9" r:id="rId3"/>
    <p:sldId id="257" r:id="rId4"/>
    <p:sldId id="258" r:id="rId5"/>
    <p:sldId id="260" r:id="rId6"/>
    <p:sldId id="261" r:id="rId7"/>
    <p:sldId id="262" r:id="rId8"/>
    <p:sldId id="263" r:id="rId9"/>
    <p:sldId id="267" r:id="rId10"/>
    <p:sldId id="268" r:id="rId11"/>
    <p:sldId id="264" r:id="rId12"/>
    <p:sldId id="265" r:id="rId13"/>
    <p:sldId id="266" r:id="rId1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41" d="100"/>
          <a:sy n="41" d="100"/>
        </p:scale>
        <p:origin x="519"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A2838321-1EBD-44E8-8BD3-3DBBD460E61B}" type="datetimeFigureOut">
              <a:rPr lang="en-US" smtClean="0"/>
              <a:t>8/22/2018</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6B2BE933-99C3-4754-90E4-A7DDB52C0E59}" type="slidenum">
              <a:rPr lang="en-US" smtClean="0"/>
              <a:t>‹#›</a:t>
            </a:fld>
            <a:endParaRPr lang="en-US"/>
          </a:p>
        </p:txBody>
      </p:sp>
    </p:spTree>
    <p:extLst>
      <p:ext uri="{BB962C8B-B14F-4D97-AF65-F5344CB8AC3E}">
        <p14:creationId xmlns:p14="http://schemas.microsoft.com/office/powerpoint/2010/main" val="2798735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A9E4E-40FD-4A7C-8130-4908F4FC4F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6A62AD-AF5B-45FF-90DC-49F0AC98C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4324A6-5BF7-4D49-B4AB-9D4DE4C396AF}"/>
              </a:ext>
            </a:extLst>
          </p:cNvPr>
          <p:cNvSpPr>
            <a:spLocks noGrp="1"/>
          </p:cNvSpPr>
          <p:nvPr>
            <p:ph type="dt" sz="half" idx="10"/>
          </p:nvPr>
        </p:nvSpPr>
        <p:spPr/>
        <p:txBody>
          <a:bodyPr/>
          <a:lstStyle/>
          <a:p>
            <a:fld id="{ED80F345-0CC1-4D5C-8050-B484972C225F}" type="datetime1">
              <a:rPr lang="en-US" smtClean="0"/>
              <a:t>8/22/2018</a:t>
            </a:fld>
            <a:endParaRPr lang="en-US"/>
          </a:p>
        </p:txBody>
      </p:sp>
      <p:sp>
        <p:nvSpPr>
          <p:cNvPr id="5" name="Footer Placeholder 4">
            <a:extLst>
              <a:ext uri="{FF2B5EF4-FFF2-40B4-BE49-F238E27FC236}">
                <a16:creationId xmlns:a16="http://schemas.microsoft.com/office/drawing/2014/main" id="{E04DBB54-388C-4894-9A57-C82DCF112F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3AB287-DF5C-4E46-82F2-16FD6441E9D2}"/>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60108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FFFCB-4640-4766-B3FF-7C340B2803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3D1024-7553-4056-87C2-3283A28594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76FBF0-D06C-4C79-B8FD-F01E8374E9FF}"/>
              </a:ext>
            </a:extLst>
          </p:cNvPr>
          <p:cNvSpPr>
            <a:spLocks noGrp="1"/>
          </p:cNvSpPr>
          <p:nvPr>
            <p:ph type="dt" sz="half" idx="10"/>
          </p:nvPr>
        </p:nvSpPr>
        <p:spPr/>
        <p:txBody>
          <a:bodyPr/>
          <a:lstStyle/>
          <a:p>
            <a:fld id="{A5299B8C-D625-41A0-AEA2-3148E8C17651}" type="datetime1">
              <a:rPr lang="en-US" smtClean="0"/>
              <a:t>8/22/2018</a:t>
            </a:fld>
            <a:endParaRPr lang="en-US"/>
          </a:p>
        </p:txBody>
      </p:sp>
      <p:sp>
        <p:nvSpPr>
          <p:cNvPr id="5" name="Footer Placeholder 4">
            <a:extLst>
              <a:ext uri="{FF2B5EF4-FFF2-40B4-BE49-F238E27FC236}">
                <a16:creationId xmlns:a16="http://schemas.microsoft.com/office/drawing/2014/main" id="{21813D62-B734-4C2F-B574-0C1DE8BA57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8BA0E-4170-4A87-A60E-F2EC1F5C1857}"/>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3376623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383134-9BD1-41B9-82C6-8F64BA14AA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A43942-14F6-4F2F-8CB8-46A8141B9F4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DC1604-46CB-4F2A-A182-27C0D9D26E51}"/>
              </a:ext>
            </a:extLst>
          </p:cNvPr>
          <p:cNvSpPr>
            <a:spLocks noGrp="1"/>
          </p:cNvSpPr>
          <p:nvPr>
            <p:ph type="dt" sz="half" idx="10"/>
          </p:nvPr>
        </p:nvSpPr>
        <p:spPr/>
        <p:txBody>
          <a:bodyPr/>
          <a:lstStyle/>
          <a:p>
            <a:fld id="{02143566-C363-432C-A40E-806E9EB52F7A}" type="datetime1">
              <a:rPr lang="en-US" smtClean="0"/>
              <a:t>8/22/2018</a:t>
            </a:fld>
            <a:endParaRPr lang="en-US"/>
          </a:p>
        </p:txBody>
      </p:sp>
      <p:sp>
        <p:nvSpPr>
          <p:cNvPr id="5" name="Footer Placeholder 4">
            <a:extLst>
              <a:ext uri="{FF2B5EF4-FFF2-40B4-BE49-F238E27FC236}">
                <a16:creationId xmlns:a16="http://schemas.microsoft.com/office/drawing/2014/main" id="{D83E6450-45C7-443F-B9C9-0771C6ADB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F701A2-937A-4359-9862-0C8821FC4A49}"/>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240562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6CCDA-0151-4A4C-BCF8-8193142C89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D45555-5FAE-45CA-8512-5A508233A9E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68FD96-40E9-4E6A-92B7-5F2326466E1F}"/>
              </a:ext>
            </a:extLst>
          </p:cNvPr>
          <p:cNvSpPr>
            <a:spLocks noGrp="1"/>
          </p:cNvSpPr>
          <p:nvPr>
            <p:ph type="dt" sz="half" idx="10"/>
          </p:nvPr>
        </p:nvSpPr>
        <p:spPr/>
        <p:txBody>
          <a:bodyPr/>
          <a:lstStyle/>
          <a:p>
            <a:fld id="{18C63389-FD04-434B-9899-AF4FF31D76A3}" type="datetime1">
              <a:rPr lang="en-US" smtClean="0"/>
              <a:t>8/22/2018</a:t>
            </a:fld>
            <a:endParaRPr lang="en-US"/>
          </a:p>
        </p:txBody>
      </p:sp>
      <p:sp>
        <p:nvSpPr>
          <p:cNvPr id="5" name="Footer Placeholder 4">
            <a:extLst>
              <a:ext uri="{FF2B5EF4-FFF2-40B4-BE49-F238E27FC236}">
                <a16:creationId xmlns:a16="http://schemas.microsoft.com/office/drawing/2014/main" id="{A785FFDA-A976-408F-8E91-6F213AD71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692F29-D0DE-4C8D-9B76-2AB064FEB0E0}"/>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2197387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A150-B329-49E2-BA92-B0BB39CC8A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339E02-F71F-4DDA-8743-26DB194F95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40EDE1D-E34E-4B29-A79D-FC87C3335C86}"/>
              </a:ext>
            </a:extLst>
          </p:cNvPr>
          <p:cNvSpPr>
            <a:spLocks noGrp="1"/>
          </p:cNvSpPr>
          <p:nvPr>
            <p:ph type="dt" sz="half" idx="10"/>
          </p:nvPr>
        </p:nvSpPr>
        <p:spPr/>
        <p:txBody>
          <a:bodyPr/>
          <a:lstStyle/>
          <a:p>
            <a:fld id="{5715385E-9D32-4018-82CB-7779EB75F9FD}" type="datetime1">
              <a:rPr lang="en-US" smtClean="0"/>
              <a:t>8/22/2018</a:t>
            </a:fld>
            <a:endParaRPr lang="en-US"/>
          </a:p>
        </p:txBody>
      </p:sp>
      <p:sp>
        <p:nvSpPr>
          <p:cNvPr id="5" name="Footer Placeholder 4">
            <a:extLst>
              <a:ext uri="{FF2B5EF4-FFF2-40B4-BE49-F238E27FC236}">
                <a16:creationId xmlns:a16="http://schemas.microsoft.com/office/drawing/2014/main" id="{2F085F32-109A-4A3A-B282-A21841A653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5EBC83-1598-4827-AC73-C68D7C32582E}"/>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185172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976FE-8A9B-4617-977C-77D0B7536B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79BF44-BD87-4579-B6AC-108E33A76D2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93A5C1-FDE4-4A36-A697-3AFBA07B40F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FE15F-7C90-4670-93D4-9137BDC2A6C7}"/>
              </a:ext>
            </a:extLst>
          </p:cNvPr>
          <p:cNvSpPr>
            <a:spLocks noGrp="1"/>
          </p:cNvSpPr>
          <p:nvPr>
            <p:ph type="dt" sz="half" idx="10"/>
          </p:nvPr>
        </p:nvSpPr>
        <p:spPr/>
        <p:txBody>
          <a:bodyPr/>
          <a:lstStyle/>
          <a:p>
            <a:fld id="{C4A18B2B-7466-48D9-98F1-B6D9027DB703}" type="datetime1">
              <a:rPr lang="en-US" smtClean="0"/>
              <a:t>8/22/2018</a:t>
            </a:fld>
            <a:endParaRPr lang="en-US"/>
          </a:p>
        </p:txBody>
      </p:sp>
      <p:sp>
        <p:nvSpPr>
          <p:cNvPr id="6" name="Footer Placeholder 5">
            <a:extLst>
              <a:ext uri="{FF2B5EF4-FFF2-40B4-BE49-F238E27FC236}">
                <a16:creationId xmlns:a16="http://schemas.microsoft.com/office/drawing/2014/main" id="{4CD8B552-BFF9-442E-BEC1-366288C7B1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0FA796-3673-4DF2-B4C4-ABA877FEF127}"/>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548135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E7123-EA9A-46BB-A0FB-8C5DDA7382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52D8BF-0253-4E88-A8CB-38A3EF6B0D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080780-0416-4885-90F8-EF2267C6647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6C0CE0-4C1D-42D0-A000-864469240F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78436D4-89ED-45F8-8732-5331786064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69E3DB-5798-4A2E-88BC-7E1F3B98E619}"/>
              </a:ext>
            </a:extLst>
          </p:cNvPr>
          <p:cNvSpPr>
            <a:spLocks noGrp="1"/>
          </p:cNvSpPr>
          <p:nvPr>
            <p:ph type="dt" sz="half" idx="10"/>
          </p:nvPr>
        </p:nvSpPr>
        <p:spPr/>
        <p:txBody>
          <a:bodyPr/>
          <a:lstStyle/>
          <a:p>
            <a:fld id="{77F4F062-1A9E-4F42-8786-B4DD0EF0E582}" type="datetime1">
              <a:rPr lang="en-US" smtClean="0"/>
              <a:t>8/22/2018</a:t>
            </a:fld>
            <a:endParaRPr lang="en-US"/>
          </a:p>
        </p:txBody>
      </p:sp>
      <p:sp>
        <p:nvSpPr>
          <p:cNvPr id="8" name="Footer Placeholder 7">
            <a:extLst>
              <a:ext uri="{FF2B5EF4-FFF2-40B4-BE49-F238E27FC236}">
                <a16:creationId xmlns:a16="http://schemas.microsoft.com/office/drawing/2014/main" id="{DF758F6D-6C5A-4A0A-AC4C-BA1E0314DF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381FF1-0A69-4170-9C37-B6125CB8E27A}"/>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74952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4A72-58DC-45BB-B63B-618D7FAA6F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26C299-62F9-42C0-853E-593B0CD1A3C5}"/>
              </a:ext>
            </a:extLst>
          </p:cNvPr>
          <p:cNvSpPr>
            <a:spLocks noGrp="1"/>
          </p:cNvSpPr>
          <p:nvPr>
            <p:ph type="dt" sz="half" idx="10"/>
          </p:nvPr>
        </p:nvSpPr>
        <p:spPr/>
        <p:txBody>
          <a:bodyPr/>
          <a:lstStyle/>
          <a:p>
            <a:fld id="{3AEFAC3D-1351-44F4-8E77-7CA4801B3568}" type="datetime1">
              <a:rPr lang="en-US" smtClean="0"/>
              <a:t>8/22/2018</a:t>
            </a:fld>
            <a:endParaRPr lang="en-US"/>
          </a:p>
        </p:txBody>
      </p:sp>
      <p:sp>
        <p:nvSpPr>
          <p:cNvPr id="4" name="Footer Placeholder 3">
            <a:extLst>
              <a:ext uri="{FF2B5EF4-FFF2-40B4-BE49-F238E27FC236}">
                <a16:creationId xmlns:a16="http://schemas.microsoft.com/office/drawing/2014/main" id="{3CF959AD-6974-4D2E-BD7B-86D0E3BBBA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382478-1803-4C24-A7A3-F1A8FAD4FF94}"/>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66518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6E9D5F-2747-4E29-9E4A-C7E8CB0D7996}"/>
              </a:ext>
            </a:extLst>
          </p:cNvPr>
          <p:cNvSpPr>
            <a:spLocks noGrp="1"/>
          </p:cNvSpPr>
          <p:nvPr>
            <p:ph type="dt" sz="half" idx="10"/>
          </p:nvPr>
        </p:nvSpPr>
        <p:spPr/>
        <p:txBody>
          <a:bodyPr/>
          <a:lstStyle/>
          <a:p>
            <a:fld id="{F0F6E4F5-BF37-4172-A842-D5398967A4DA}" type="datetime1">
              <a:rPr lang="en-US" smtClean="0"/>
              <a:t>8/22/2018</a:t>
            </a:fld>
            <a:endParaRPr lang="en-US"/>
          </a:p>
        </p:txBody>
      </p:sp>
      <p:sp>
        <p:nvSpPr>
          <p:cNvPr id="3" name="Footer Placeholder 2">
            <a:extLst>
              <a:ext uri="{FF2B5EF4-FFF2-40B4-BE49-F238E27FC236}">
                <a16:creationId xmlns:a16="http://schemas.microsoft.com/office/drawing/2014/main" id="{AA85E457-C66E-49A5-B2EA-A88F43FEA2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C6CA16-CDBF-4FA2-B027-291E656EF77C}"/>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185594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7F939-5208-486F-8BDC-53304F2B5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CCAFA6-BF13-4EFB-9125-1F1997235C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14DDCD-9DCD-4422-AD05-C446A9CBE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6BA46A-9896-4024-B6AD-E752CA966E3C}"/>
              </a:ext>
            </a:extLst>
          </p:cNvPr>
          <p:cNvSpPr>
            <a:spLocks noGrp="1"/>
          </p:cNvSpPr>
          <p:nvPr>
            <p:ph type="dt" sz="half" idx="10"/>
          </p:nvPr>
        </p:nvSpPr>
        <p:spPr/>
        <p:txBody>
          <a:bodyPr/>
          <a:lstStyle/>
          <a:p>
            <a:fld id="{24986967-9371-4115-B0E8-3D4C08965173}" type="datetime1">
              <a:rPr lang="en-US" smtClean="0"/>
              <a:t>8/22/2018</a:t>
            </a:fld>
            <a:endParaRPr lang="en-US"/>
          </a:p>
        </p:txBody>
      </p:sp>
      <p:sp>
        <p:nvSpPr>
          <p:cNvPr id="6" name="Footer Placeholder 5">
            <a:extLst>
              <a:ext uri="{FF2B5EF4-FFF2-40B4-BE49-F238E27FC236}">
                <a16:creationId xmlns:a16="http://schemas.microsoft.com/office/drawing/2014/main" id="{8EB0066B-1E1F-446A-AF8C-636323CBD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BCBAC4-3609-46EA-900F-CEDA057BE45F}"/>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263151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7B3A-5A2D-4B65-975F-31C07C205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29039F-BADC-4B27-903F-D19CAFDF3B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3005ED-6A35-4EAA-BCBA-8A16605CC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ECD443-7A80-4B68-B0CC-E124AA9B649F}"/>
              </a:ext>
            </a:extLst>
          </p:cNvPr>
          <p:cNvSpPr>
            <a:spLocks noGrp="1"/>
          </p:cNvSpPr>
          <p:nvPr>
            <p:ph type="dt" sz="half" idx="10"/>
          </p:nvPr>
        </p:nvSpPr>
        <p:spPr/>
        <p:txBody>
          <a:bodyPr/>
          <a:lstStyle/>
          <a:p>
            <a:fld id="{B51007C4-3285-4C37-865E-F33EC97CCF5F}" type="datetime1">
              <a:rPr lang="en-US" smtClean="0"/>
              <a:t>8/22/2018</a:t>
            </a:fld>
            <a:endParaRPr lang="en-US"/>
          </a:p>
        </p:txBody>
      </p:sp>
      <p:sp>
        <p:nvSpPr>
          <p:cNvPr id="6" name="Footer Placeholder 5">
            <a:extLst>
              <a:ext uri="{FF2B5EF4-FFF2-40B4-BE49-F238E27FC236}">
                <a16:creationId xmlns:a16="http://schemas.microsoft.com/office/drawing/2014/main" id="{83280603-5E3D-4151-BD4F-9003E81855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ED862F-748D-4C17-9091-9465A9BD2D31}"/>
              </a:ext>
            </a:extLst>
          </p:cNvPr>
          <p:cNvSpPr>
            <a:spLocks noGrp="1"/>
          </p:cNvSpPr>
          <p:nvPr>
            <p:ph type="sldNum" sz="quarter" idx="12"/>
          </p:nvPr>
        </p:nvSpPr>
        <p:spPr/>
        <p:txBody>
          <a:bodyPr/>
          <a:lstStyle/>
          <a:p>
            <a:fld id="{8970ED03-D455-438D-B38E-C5EAC928DA47}" type="slidenum">
              <a:rPr lang="en-US" smtClean="0"/>
              <a:t>‹#›</a:t>
            </a:fld>
            <a:endParaRPr lang="en-US"/>
          </a:p>
        </p:txBody>
      </p:sp>
    </p:spTree>
    <p:extLst>
      <p:ext uri="{BB962C8B-B14F-4D97-AF65-F5344CB8AC3E}">
        <p14:creationId xmlns:p14="http://schemas.microsoft.com/office/powerpoint/2010/main" val="428158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FFA207-7730-4FB4-9897-096E8B6A8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A4AECD-4A63-46E2-B9F3-94C566E7C2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812219-BC2D-4F6A-AAA5-C2D46C4B1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22B52-56EF-4B6B-9500-4CDB681DDCF9}" type="datetime1">
              <a:rPr lang="en-US" smtClean="0"/>
              <a:t>8/22/2018</a:t>
            </a:fld>
            <a:endParaRPr lang="en-US"/>
          </a:p>
        </p:txBody>
      </p:sp>
      <p:sp>
        <p:nvSpPr>
          <p:cNvPr id="5" name="Footer Placeholder 4">
            <a:extLst>
              <a:ext uri="{FF2B5EF4-FFF2-40B4-BE49-F238E27FC236}">
                <a16:creationId xmlns:a16="http://schemas.microsoft.com/office/drawing/2014/main" id="{293307C4-4CF7-40DF-8A74-D10BA77C26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2B8309-0BC9-4D87-BF30-18F4BE5671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0ED03-D455-438D-B38E-C5EAC928DA47}" type="slidenum">
              <a:rPr lang="en-US" smtClean="0"/>
              <a:t>‹#›</a:t>
            </a:fld>
            <a:endParaRPr lang="en-US"/>
          </a:p>
        </p:txBody>
      </p:sp>
    </p:spTree>
    <p:extLst>
      <p:ext uri="{BB962C8B-B14F-4D97-AF65-F5344CB8AC3E}">
        <p14:creationId xmlns:p14="http://schemas.microsoft.com/office/powerpoint/2010/main" val="50353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5D394-1064-4AB0-8080-8045C1838CED}"/>
              </a:ext>
            </a:extLst>
          </p:cNvPr>
          <p:cNvSpPr>
            <a:spLocks noGrp="1"/>
          </p:cNvSpPr>
          <p:nvPr>
            <p:ph type="ctrTitle"/>
          </p:nvPr>
        </p:nvSpPr>
        <p:spPr/>
        <p:txBody>
          <a:bodyPr>
            <a:normAutofit fontScale="90000"/>
          </a:bodyPr>
          <a:lstStyle/>
          <a:p>
            <a:r>
              <a:rPr lang="en-US" i="1" dirty="0">
                <a:solidFill>
                  <a:srgbClr val="0070C0"/>
                </a:solidFill>
              </a:rPr>
              <a:t>The Need to Develop Maritime Infrastructure </a:t>
            </a:r>
            <a:br>
              <a:rPr lang="en-US" i="1" dirty="0">
                <a:solidFill>
                  <a:srgbClr val="0070C0"/>
                </a:solidFill>
              </a:rPr>
            </a:br>
            <a:r>
              <a:rPr lang="en-US" i="1" dirty="0">
                <a:solidFill>
                  <a:srgbClr val="0070C0"/>
                </a:solidFill>
              </a:rPr>
              <a:t>In the U.S. Arctic</a:t>
            </a:r>
            <a:endParaRPr lang="en-US" dirty="0">
              <a:solidFill>
                <a:srgbClr val="0070C0"/>
              </a:solidFill>
            </a:endParaRPr>
          </a:p>
        </p:txBody>
      </p:sp>
      <p:sp>
        <p:nvSpPr>
          <p:cNvPr id="3" name="Subtitle 2">
            <a:extLst>
              <a:ext uri="{FF2B5EF4-FFF2-40B4-BE49-F238E27FC236}">
                <a16:creationId xmlns:a16="http://schemas.microsoft.com/office/drawing/2014/main" id="{35506DF2-7CF1-4CD7-BB31-9A82CCF5D7D4}"/>
              </a:ext>
            </a:extLst>
          </p:cNvPr>
          <p:cNvSpPr>
            <a:spLocks noGrp="1"/>
          </p:cNvSpPr>
          <p:nvPr>
            <p:ph type="subTitle" idx="1"/>
          </p:nvPr>
        </p:nvSpPr>
        <p:spPr/>
        <p:txBody>
          <a:bodyPr>
            <a:normAutofit lnSpcReduction="10000"/>
          </a:bodyPr>
          <a:lstStyle/>
          <a:p>
            <a:r>
              <a:rPr lang="en-US" dirty="0">
                <a:solidFill>
                  <a:srgbClr val="002060"/>
                </a:solidFill>
                <a:latin typeface="+mj-lt"/>
              </a:rPr>
              <a:t>Presentation by Jay Sterne</a:t>
            </a:r>
          </a:p>
          <a:p>
            <a:r>
              <a:rPr lang="en-US" dirty="0">
                <a:solidFill>
                  <a:srgbClr val="002060"/>
                </a:solidFill>
                <a:latin typeface="+mj-lt"/>
              </a:rPr>
              <a:t>HSRP Special Session – Addressing Arctic Challenges</a:t>
            </a:r>
          </a:p>
          <a:p>
            <a:r>
              <a:rPr lang="en-US" dirty="0">
                <a:solidFill>
                  <a:srgbClr val="002060"/>
                </a:solidFill>
                <a:latin typeface="+mj-lt"/>
              </a:rPr>
              <a:t>August 30, 2018</a:t>
            </a:r>
          </a:p>
          <a:p>
            <a:r>
              <a:rPr lang="en-US" dirty="0">
                <a:solidFill>
                  <a:srgbClr val="002060"/>
                </a:solidFill>
                <a:latin typeface="+mj-lt"/>
              </a:rPr>
              <a:t>Juneau, Alaska</a:t>
            </a:r>
          </a:p>
        </p:txBody>
      </p:sp>
      <p:pic>
        <p:nvPicPr>
          <p:cNvPr id="4" name="Picture 3">
            <a:extLst>
              <a:ext uri="{FF2B5EF4-FFF2-40B4-BE49-F238E27FC236}">
                <a16:creationId xmlns:a16="http://schemas.microsoft.com/office/drawing/2014/main" id="{CDA28C4F-36E7-41BF-A38B-51409892B02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124200" y="5972175"/>
            <a:ext cx="5943600" cy="885825"/>
          </a:xfrm>
          <a:prstGeom prst="rect">
            <a:avLst/>
          </a:prstGeom>
        </p:spPr>
      </p:pic>
    </p:spTree>
    <p:extLst>
      <p:ext uri="{BB962C8B-B14F-4D97-AF65-F5344CB8AC3E}">
        <p14:creationId xmlns:p14="http://schemas.microsoft.com/office/powerpoint/2010/main" val="2891503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8CD3-9599-47F4-A304-32941BB35ACC}"/>
              </a:ext>
            </a:extLst>
          </p:cNvPr>
          <p:cNvSpPr>
            <a:spLocks noGrp="1"/>
          </p:cNvSpPr>
          <p:nvPr>
            <p:ph type="title"/>
          </p:nvPr>
        </p:nvSpPr>
        <p:spPr/>
        <p:txBody>
          <a:bodyPr>
            <a:normAutofit/>
          </a:bodyPr>
          <a:lstStyle/>
          <a:p>
            <a:pPr algn="ctr"/>
            <a:r>
              <a:rPr lang="en-US" sz="4800" dirty="0">
                <a:solidFill>
                  <a:srgbClr val="0070C0"/>
                </a:solidFill>
              </a:rPr>
              <a:t>DOD Strategic Arctic Port</a:t>
            </a:r>
          </a:p>
        </p:txBody>
      </p:sp>
      <p:sp>
        <p:nvSpPr>
          <p:cNvPr id="3" name="Content Placeholder 2">
            <a:extLst>
              <a:ext uri="{FF2B5EF4-FFF2-40B4-BE49-F238E27FC236}">
                <a16:creationId xmlns:a16="http://schemas.microsoft.com/office/drawing/2014/main" id="{37D358A1-F0CE-4C0E-948E-096DDE43CD5F}"/>
              </a:ext>
            </a:extLst>
          </p:cNvPr>
          <p:cNvSpPr>
            <a:spLocks noGrp="1"/>
          </p:cNvSpPr>
          <p:nvPr>
            <p:ph idx="1"/>
          </p:nvPr>
        </p:nvSpPr>
        <p:spPr>
          <a:xfrm>
            <a:off x="838200" y="1690688"/>
            <a:ext cx="10515600" cy="4530929"/>
          </a:xfrm>
        </p:spPr>
        <p:txBody>
          <a:bodyPr>
            <a:normAutofit/>
          </a:bodyPr>
          <a:lstStyle/>
          <a:p>
            <a:r>
              <a:rPr lang="en-US" sz="2400" dirty="0">
                <a:solidFill>
                  <a:srgbClr val="002060"/>
                </a:solidFill>
              </a:rPr>
              <a:t>The FY17 NDAA requires the Secretary of Defense, in consultation with the Joint Chiefs, USCG, USACE and MARAD to establish criteria for the designation of DOD Arctic Strategic Arctic Ports. Key criteria include: </a:t>
            </a:r>
          </a:p>
          <a:p>
            <a:pPr lvl="1">
              <a:buFont typeface="Wingdings" panose="05000000000000000000" pitchFamily="2" charset="2"/>
              <a:buChar char="Ø"/>
            </a:pPr>
            <a:r>
              <a:rPr lang="en-US" sz="2000" dirty="0">
                <a:solidFill>
                  <a:srgbClr val="002060"/>
                </a:solidFill>
              </a:rPr>
              <a:t>Ability to accommodate an </a:t>
            </a:r>
            <a:r>
              <a:rPr lang="en-US" sz="2000" dirty="0" err="1">
                <a:solidFill>
                  <a:srgbClr val="002060"/>
                </a:solidFill>
              </a:rPr>
              <a:t>Arleigh</a:t>
            </a:r>
            <a:r>
              <a:rPr lang="en-US" sz="2000" dirty="0">
                <a:solidFill>
                  <a:srgbClr val="002060"/>
                </a:solidFill>
              </a:rPr>
              <a:t> Burke class destroyer, USCG national security cutter and a heavy polar </a:t>
            </a:r>
            <a:r>
              <a:rPr lang="en-US" sz="2000">
                <a:solidFill>
                  <a:srgbClr val="002060"/>
                </a:solidFill>
              </a:rPr>
              <a:t>ice breaker</a:t>
            </a:r>
            <a:endParaRPr lang="en-US" sz="2000" dirty="0">
              <a:solidFill>
                <a:srgbClr val="002060"/>
              </a:solidFill>
            </a:endParaRPr>
          </a:p>
          <a:p>
            <a:pPr lvl="1">
              <a:buFont typeface="Wingdings" panose="05000000000000000000" pitchFamily="2" charset="2"/>
              <a:buChar char="Ø"/>
            </a:pPr>
            <a:r>
              <a:rPr lang="en-US" sz="2000" dirty="0">
                <a:solidFill>
                  <a:srgbClr val="002060"/>
                </a:solidFill>
              </a:rPr>
              <a:t>Space for equipment and fuel storage, technological infrastructure, and civil infrastructure to support military and civilian operations, including— aerospace warning; maritime surface and subsurface warning; maritime control and defense; maritime domain awareness; homeland defense; defense support to civil authorities; humanitarian relief; search and rescue; disaster relief; oil spill response; medical stabilization and evacuation; and meteorological measurements and forecasting</a:t>
            </a:r>
          </a:p>
          <a:p>
            <a:pPr lvl="1">
              <a:buFont typeface="Wingdings" panose="05000000000000000000" pitchFamily="2" charset="2"/>
              <a:buChar char="Ø"/>
            </a:pPr>
            <a:r>
              <a:rPr lang="en-US" sz="2000" dirty="0">
                <a:solidFill>
                  <a:srgbClr val="002060"/>
                </a:solidFill>
              </a:rPr>
              <a:t>Proximity and road access to an airport designated as a commercial service airport by the FAA that is capable of supporting military and civilian aircraft</a:t>
            </a:r>
          </a:p>
        </p:txBody>
      </p:sp>
      <p:sp>
        <p:nvSpPr>
          <p:cNvPr id="4" name="Slide Number Placeholder 3">
            <a:extLst>
              <a:ext uri="{FF2B5EF4-FFF2-40B4-BE49-F238E27FC236}">
                <a16:creationId xmlns:a16="http://schemas.microsoft.com/office/drawing/2014/main" id="{C47BCD8E-E25F-4F43-B515-E48DBF958F63}"/>
              </a:ext>
            </a:extLst>
          </p:cNvPr>
          <p:cNvSpPr>
            <a:spLocks noGrp="1"/>
          </p:cNvSpPr>
          <p:nvPr>
            <p:ph type="sldNum" sz="quarter" idx="12"/>
          </p:nvPr>
        </p:nvSpPr>
        <p:spPr/>
        <p:txBody>
          <a:bodyPr/>
          <a:lstStyle/>
          <a:p>
            <a:fld id="{8970ED03-D455-438D-B38E-C5EAC928DA47}" type="slidenum">
              <a:rPr lang="en-US" smtClean="0"/>
              <a:t>10</a:t>
            </a:fld>
            <a:endParaRPr lang="en-US"/>
          </a:p>
        </p:txBody>
      </p:sp>
    </p:spTree>
    <p:extLst>
      <p:ext uri="{BB962C8B-B14F-4D97-AF65-F5344CB8AC3E}">
        <p14:creationId xmlns:p14="http://schemas.microsoft.com/office/powerpoint/2010/main" val="351988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F6403-BD77-42A8-8A07-06C3605B3797}"/>
              </a:ext>
            </a:extLst>
          </p:cNvPr>
          <p:cNvSpPr>
            <a:spLocks noGrp="1"/>
          </p:cNvSpPr>
          <p:nvPr>
            <p:ph type="title"/>
          </p:nvPr>
        </p:nvSpPr>
        <p:spPr/>
        <p:txBody>
          <a:bodyPr>
            <a:noAutofit/>
          </a:bodyPr>
          <a:lstStyle/>
          <a:p>
            <a:pPr algn="ctr"/>
            <a:r>
              <a:rPr lang="en-US" sz="4800" dirty="0">
                <a:solidFill>
                  <a:srgbClr val="0070C0"/>
                </a:solidFill>
              </a:rPr>
              <a:t>Shore-based Infrastructure – Port Reception Facilities </a:t>
            </a:r>
          </a:p>
        </p:txBody>
      </p:sp>
      <p:sp>
        <p:nvSpPr>
          <p:cNvPr id="3" name="Content Placeholder 2">
            <a:extLst>
              <a:ext uri="{FF2B5EF4-FFF2-40B4-BE49-F238E27FC236}">
                <a16:creationId xmlns:a16="http://schemas.microsoft.com/office/drawing/2014/main" id="{62333D66-E746-4D25-B280-2A98126DD8F1}"/>
              </a:ext>
            </a:extLst>
          </p:cNvPr>
          <p:cNvSpPr>
            <a:spLocks noGrp="1"/>
          </p:cNvSpPr>
          <p:nvPr>
            <p:ph idx="1"/>
          </p:nvPr>
        </p:nvSpPr>
        <p:spPr>
          <a:xfrm>
            <a:off x="838200" y="2141537"/>
            <a:ext cx="10515600" cy="4351338"/>
          </a:xfrm>
        </p:spPr>
        <p:txBody>
          <a:bodyPr/>
          <a:lstStyle/>
          <a:p>
            <a:r>
              <a:rPr lang="en-US" sz="2400" dirty="0">
                <a:solidFill>
                  <a:srgbClr val="002060"/>
                </a:solidFill>
              </a:rPr>
              <a:t>With the IMO Polar Code’s entry into force in 2017, member states (including the U.S) are committed to establishing adequate port reception facilities in the Arctic</a:t>
            </a:r>
          </a:p>
          <a:p>
            <a:r>
              <a:rPr lang="en-US" sz="2400" dirty="0">
                <a:solidFill>
                  <a:srgbClr val="002060"/>
                </a:solidFill>
              </a:rPr>
              <a:t>Options to establish facilities in the U.S. are limited</a:t>
            </a:r>
          </a:p>
          <a:p>
            <a:r>
              <a:rPr lang="en-US" sz="2400" dirty="0">
                <a:solidFill>
                  <a:srgbClr val="002060"/>
                </a:solidFill>
              </a:rPr>
              <a:t>Federal, state, regional and local stakeholders should work together to accelerate to construct port facilities that can accommodate U.S. vessels as well as international traffic</a:t>
            </a:r>
          </a:p>
          <a:p>
            <a:r>
              <a:rPr lang="en-US" sz="2400" dirty="0">
                <a:solidFill>
                  <a:srgbClr val="002060"/>
                </a:solidFill>
              </a:rPr>
              <a:t>Minimizing operational discharges helps achieve the goals of </a:t>
            </a:r>
          </a:p>
          <a:p>
            <a:pPr lvl="1">
              <a:buFont typeface="Wingdings" panose="05000000000000000000" pitchFamily="2" charset="2"/>
              <a:buChar char="Ø"/>
            </a:pPr>
            <a:r>
              <a:rPr lang="en-US" sz="2000" dirty="0">
                <a:solidFill>
                  <a:srgbClr val="002060"/>
                </a:solidFill>
              </a:rPr>
              <a:t>Protecting the Arctic marine environment for subsistence hunting and fishing</a:t>
            </a:r>
          </a:p>
          <a:p>
            <a:pPr lvl="1">
              <a:buFont typeface="Wingdings" panose="05000000000000000000" pitchFamily="2" charset="2"/>
              <a:buChar char="Ø"/>
            </a:pPr>
            <a:r>
              <a:rPr lang="en-US" sz="2000" dirty="0">
                <a:solidFill>
                  <a:srgbClr val="002060"/>
                </a:solidFill>
              </a:rPr>
              <a:t>Enhancing maritime operations by extending vessel duration in the region</a:t>
            </a:r>
          </a:p>
          <a:p>
            <a:r>
              <a:rPr lang="en-US" sz="2400" dirty="0">
                <a:solidFill>
                  <a:srgbClr val="002060"/>
                </a:solidFill>
              </a:rPr>
              <a:t>Port reception facilities also represent a potential source of revenue that can help support the development of maritime infrastructure</a:t>
            </a:r>
          </a:p>
          <a:p>
            <a:endParaRPr lang="en-US" dirty="0">
              <a:solidFill>
                <a:srgbClr val="002060"/>
              </a:solidFill>
            </a:endParaRPr>
          </a:p>
        </p:txBody>
      </p:sp>
      <p:sp>
        <p:nvSpPr>
          <p:cNvPr id="4" name="Slide Number Placeholder 3">
            <a:extLst>
              <a:ext uri="{FF2B5EF4-FFF2-40B4-BE49-F238E27FC236}">
                <a16:creationId xmlns:a16="http://schemas.microsoft.com/office/drawing/2014/main" id="{7428C3BD-E528-40A9-B72B-71B0BAF97129}"/>
              </a:ext>
            </a:extLst>
          </p:cNvPr>
          <p:cNvSpPr>
            <a:spLocks noGrp="1"/>
          </p:cNvSpPr>
          <p:nvPr>
            <p:ph type="sldNum" sz="quarter" idx="12"/>
          </p:nvPr>
        </p:nvSpPr>
        <p:spPr/>
        <p:txBody>
          <a:bodyPr/>
          <a:lstStyle/>
          <a:p>
            <a:fld id="{8970ED03-D455-438D-B38E-C5EAC928DA47}" type="slidenum">
              <a:rPr lang="en-US" smtClean="0"/>
              <a:t>11</a:t>
            </a:fld>
            <a:endParaRPr lang="en-US"/>
          </a:p>
        </p:txBody>
      </p:sp>
    </p:spTree>
    <p:extLst>
      <p:ext uri="{BB962C8B-B14F-4D97-AF65-F5344CB8AC3E}">
        <p14:creationId xmlns:p14="http://schemas.microsoft.com/office/powerpoint/2010/main" val="1418670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023B5-ABA2-40F9-A5DD-3D61A277E51C}"/>
              </a:ext>
            </a:extLst>
          </p:cNvPr>
          <p:cNvSpPr>
            <a:spLocks noGrp="1"/>
          </p:cNvSpPr>
          <p:nvPr>
            <p:ph type="title"/>
          </p:nvPr>
        </p:nvSpPr>
        <p:spPr/>
        <p:txBody>
          <a:bodyPr>
            <a:normAutofit/>
          </a:bodyPr>
          <a:lstStyle/>
          <a:p>
            <a:pPr algn="ctr"/>
            <a:r>
              <a:rPr lang="en-US" sz="4800" dirty="0">
                <a:solidFill>
                  <a:srgbClr val="0070C0"/>
                </a:solidFill>
              </a:rPr>
              <a:t>Community Shore-based Infrastructure</a:t>
            </a:r>
          </a:p>
        </p:txBody>
      </p:sp>
      <p:sp>
        <p:nvSpPr>
          <p:cNvPr id="3" name="Content Placeholder 2">
            <a:extLst>
              <a:ext uri="{FF2B5EF4-FFF2-40B4-BE49-F238E27FC236}">
                <a16:creationId xmlns:a16="http://schemas.microsoft.com/office/drawing/2014/main" id="{35DDC857-F4F4-4927-A235-71877791A46E}"/>
              </a:ext>
            </a:extLst>
          </p:cNvPr>
          <p:cNvSpPr>
            <a:spLocks noGrp="1"/>
          </p:cNvSpPr>
          <p:nvPr>
            <p:ph idx="1"/>
          </p:nvPr>
        </p:nvSpPr>
        <p:spPr>
          <a:xfrm>
            <a:off x="1383891" y="2005012"/>
            <a:ext cx="10515600" cy="4351338"/>
          </a:xfrm>
        </p:spPr>
        <p:txBody>
          <a:bodyPr/>
          <a:lstStyle/>
          <a:p>
            <a:r>
              <a:rPr lang="en-US" dirty="0">
                <a:solidFill>
                  <a:srgbClr val="002060"/>
                </a:solidFill>
              </a:rPr>
              <a:t>In addition to traditional infrastructure such as ports and harbors, existing communities in the region provide</a:t>
            </a:r>
          </a:p>
          <a:p>
            <a:pPr lvl="1">
              <a:buFont typeface="Wingdings" panose="05000000000000000000" pitchFamily="2" charset="2"/>
              <a:buChar char="Ø"/>
            </a:pPr>
            <a:r>
              <a:rPr lang="en-US" dirty="0">
                <a:solidFill>
                  <a:srgbClr val="002060"/>
                </a:solidFill>
              </a:rPr>
              <a:t>Airports</a:t>
            </a:r>
          </a:p>
          <a:p>
            <a:pPr lvl="1">
              <a:buFont typeface="Wingdings" panose="05000000000000000000" pitchFamily="2" charset="2"/>
              <a:buChar char="Ø"/>
            </a:pPr>
            <a:r>
              <a:rPr lang="en-US" dirty="0">
                <a:solidFill>
                  <a:srgbClr val="002060"/>
                </a:solidFill>
              </a:rPr>
              <a:t>Hospitals</a:t>
            </a:r>
          </a:p>
          <a:p>
            <a:pPr lvl="1">
              <a:buFont typeface="Wingdings" panose="05000000000000000000" pitchFamily="2" charset="2"/>
              <a:buChar char="Ø"/>
            </a:pPr>
            <a:r>
              <a:rPr lang="en-US" dirty="0">
                <a:solidFill>
                  <a:srgbClr val="002060"/>
                </a:solidFill>
              </a:rPr>
              <a:t>Communications </a:t>
            </a:r>
          </a:p>
          <a:p>
            <a:pPr lvl="1">
              <a:buFont typeface="Wingdings" panose="05000000000000000000" pitchFamily="2" charset="2"/>
              <a:buChar char="Ø"/>
            </a:pPr>
            <a:r>
              <a:rPr lang="en-US" dirty="0">
                <a:solidFill>
                  <a:srgbClr val="002060"/>
                </a:solidFill>
              </a:rPr>
              <a:t>Utility infrastructure</a:t>
            </a:r>
          </a:p>
          <a:p>
            <a:pPr lvl="1">
              <a:buFont typeface="Wingdings" panose="05000000000000000000" pitchFamily="2" charset="2"/>
              <a:buChar char="Ø"/>
            </a:pPr>
            <a:r>
              <a:rPr lang="en-US" dirty="0">
                <a:solidFill>
                  <a:srgbClr val="002060"/>
                </a:solidFill>
              </a:rPr>
              <a:t>Housing</a:t>
            </a:r>
          </a:p>
          <a:p>
            <a:pPr lvl="1">
              <a:buFont typeface="Wingdings" panose="05000000000000000000" pitchFamily="2" charset="2"/>
              <a:buChar char="Ø"/>
            </a:pPr>
            <a:endParaRPr lang="en-US" dirty="0">
              <a:solidFill>
                <a:srgbClr val="002060"/>
              </a:solidFill>
            </a:endParaRPr>
          </a:p>
        </p:txBody>
      </p:sp>
      <p:sp>
        <p:nvSpPr>
          <p:cNvPr id="4" name="Slide Number Placeholder 3">
            <a:extLst>
              <a:ext uri="{FF2B5EF4-FFF2-40B4-BE49-F238E27FC236}">
                <a16:creationId xmlns:a16="http://schemas.microsoft.com/office/drawing/2014/main" id="{9F502BF1-3FD4-4D3C-8BC8-7349ADB5D2DE}"/>
              </a:ext>
            </a:extLst>
          </p:cNvPr>
          <p:cNvSpPr>
            <a:spLocks noGrp="1"/>
          </p:cNvSpPr>
          <p:nvPr>
            <p:ph type="sldNum" sz="quarter" idx="12"/>
          </p:nvPr>
        </p:nvSpPr>
        <p:spPr/>
        <p:txBody>
          <a:bodyPr/>
          <a:lstStyle/>
          <a:p>
            <a:fld id="{8970ED03-D455-438D-B38E-C5EAC928DA47}" type="slidenum">
              <a:rPr lang="en-US" smtClean="0"/>
              <a:t>12</a:t>
            </a:fld>
            <a:endParaRPr lang="en-US"/>
          </a:p>
        </p:txBody>
      </p:sp>
    </p:spTree>
    <p:extLst>
      <p:ext uri="{BB962C8B-B14F-4D97-AF65-F5344CB8AC3E}">
        <p14:creationId xmlns:p14="http://schemas.microsoft.com/office/powerpoint/2010/main" val="126836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9E060-E068-4957-A028-23223236BB28}"/>
              </a:ext>
            </a:extLst>
          </p:cNvPr>
          <p:cNvSpPr>
            <a:spLocks noGrp="1"/>
          </p:cNvSpPr>
          <p:nvPr>
            <p:ph type="title"/>
          </p:nvPr>
        </p:nvSpPr>
        <p:spPr/>
        <p:txBody>
          <a:bodyPr>
            <a:normAutofit/>
          </a:bodyPr>
          <a:lstStyle/>
          <a:p>
            <a:pPr algn="ctr"/>
            <a:r>
              <a:rPr lang="en-US" sz="4800" dirty="0">
                <a:solidFill>
                  <a:srgbClr val="0070C0"/>
                </a:solidFill>
              </a:rPr>
              <a:t>Other Factors – Conclusion</a:t>
            </a:r>
          </a:p>
        </p:txBody>
      </p:sp>
      <p:sp>
        <p:nvSpPr>
          <p:cNvPr id="3" name="Content Placeholder 2">
            <a:extLst>
              <a:ext uri="{FF2B5EF4-FFF2-40B4-BE49-F238E27FC236}">
                <a16:creationId xmlns:a16="http://schemas.microsoft.com/office/drawing/2014/main" id="{0AD11591-879B-4909-B79C-44D38091D2A6}"/>
              </a:ext>
            </a:extLst>
          </p:cNvPr>
          <p:cNvSpPr>
            <a:spLocks noGrp="1"/>
          </p:cNvSpPr>
          <p:nvPr>
            <p:ph idx="1"/>
          </p:nvPr>
        </p:nvSpPr>
        <p:spPr>
          <a:xfrm>
            <a:off x="838200" y="1943612"/>
            <a:ext cx="10515600" cy="4351338"/>
          </a:xfrm>
        </p:spPr>
        <p:txBody>
          <a:bodyPr/>
          <a:lstStyle/>
          <a:p>
            <a:r>
              <a:rPr lang="en-US" dirty="0">
                <a:solidFill>
                  <a:srgbClr val="002060"/>
                </a:solidFill>
              </a:rPr>
              <a:t>The </a:t>
            </a:r>
            <a:r>
              <a:rPr lang="en-US" dirty="0" err="1">
                <a:solidFill>
                  <a:srgbClr val="002060"/>
                </a:solidFill>
              </a:rPr>
              <a:t>eNGO</a:t>
            </a:r>
            <a:r>
              <a:rPr lang="en-US" dirty="0">
                <a:solidFill>
                  <a:srgbClr val="002060"/>
                </a:solidFill>
              </a:rPr>
              <a:t> community has targeted the U.S. Arctic and is marketing it as a non-development region</a:t>
            </a:r>
          </a:p>
          <a:p>
            <a:r>
              <a:rPr lang="en-US" dirty="0">
                <a:solidFill>
                  <a:srgbClr val="002060"/>
                </a:solidFill>
              </a:rPr>
              <a:t>This level of eco-imperialism fails to acknowledge and respect the needs and goals of the people and communities living there</a:t>
            </a:r>
          </a:p>
          <a:p>
            <a:r>
              <a:rPr lang="en-US" dirty="0">
                <a:solidFill>
                  <a:srgbClr val="002060"/>
                </a:solidFill>
              </a:rPr>
              <a:t>Alaska should not be turned into a “snow globe”</a:t>
            </a:r>
          </a:p>
          <a:p>
            <a:r>
              <a:rPr lang="en-US" dirty="0">
                <a:solidFill>
                  <a:srgbClr val="002060"/>
                </a:solidFill>
              </a:rPr>
              <a:t>While the challenges are many, the opportunity exists to chart a successful path forward to achieve sustainable development in the U.S. Arctic</a:t>
            </a:r>
          </a:p>
        </p:txBody>
      </p:sp>
      <p:sp>
        <p:nvSpPr>
          <p:cNvPr id="4" name="Slide Number Placeholder 3">
            <a:extLst>
              <a:ext uri="{FF2B5EF4-FFF2-40B4-BE49-F238E27FC236}">
                <a16:creationId xmlns:a16="http://schemas.microsoft.com/office/drawing/2014/main" id="{A1B03C34-B0C2-4554-9B18-96259B82B277}"/>
              </a:ext>
            </a:extLst>
          </p:cNvPr>
          <p:cNvSpPr>
            <a:spLocks noGrp="1"/>
          </p:cNvSpPr>
          <p:nvPr>
            <p:ph type="sldNum" sz="quarter" idx="12"/>
          </p:nvPr>
        </p:nvSpPr>
        <p:spPr/>
        <p:txBody>
          <a:bodyPr/>
          <a:lstStyle/>
          <a:p>
            <a:fld id="{8970ED03-D455-438D-B38E-C5EAC928DA47}" type="slidenum">
              <a:rPr lang="en-US" smtClean="0"/>
              <a:t>13</a:t>
            </a:fld>
            <a:endParaRPr lang="en-US"/>
          </a:p>
        </p:txBody>
      </p:sp>
    </p:spTree>
    <p:extLst>
      <p:ext uri="{BB962C8B-B14F-4D97-AF65-F5344CB8AC3E}">
        <p14:creationId xmlns:p14="http://schemas.microsoft.com/office/powerpoint/2010/main" val="120732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CF05-CD2B-4E8A-B707-63C4661455A8}"/>
              </a:ext>
            </a:extLst>
          </p:cNvPr>
          <p:cNvSpPr>
            <a:spLocks noGrp="1"/>
          </p:cNvSpPr>
          <p:nvPr>
            <p:ph type="title"/>
          </p:nvPr>
        </p:nvSpPr>
        <p:spPr>
          <a:xfrm>
            <a:off x="648929" y="629266"/>
            <a:ext cx="3651467" cy="1676603"/>
          </a:xfrm>
        </p:spPr>
        <p:txBody>
          <a:bodyPr>
            <a:normAutofit/>
          </a:bodyPr>
          <a:lstStyle/>
          <a:p>
            <a:r>
              <a:rPr lang="en-US" sz="2800" dirty="0">
                <a:solidFill>
                  <a:srgbClr val="0070C0"/>
                </a:solidFill>
              </a:rPr>
              <a:t>Why do we need to develop maritime infrastructure in the U.S. Arctic?</a:t>
            </a:r>
          </a:p>
        </p:txBody>
      </p:sp>
      <p:sp>
        <p:nvSpPr>
          <p:cNvPr id="10" name="Content Placeholder 9">
            <a:extLst>
              <a:ext uri="{FF2B5EF4-FFF2-40B4-BE49-F238E27FC236}">
                <a16:creationId xmlns:a16="http://schemas.microsoft.com/office/drawing/2014/main" id="{F77C4A9F-511B-4622-9079-998E0DD3E1FB}"/>
              </a:ext>
            </a:extLst>
          </p:cNvPr>
          <p:cNvSpPr>
            <a:spLocks noGrp="1"/>
          </p:cNvSpPr>
          <p:nvPr>
            <p:ph idx="1"/>
          </p:nvPr>
        </p:nvSpPr>
        <p:spPr>
          <a:xfrm>
            <a:off x="364118" y="2443315"/>
            <a:ext cx="4274938" cy="3785419"/>
          </a:xfrm>
        </p:spPr>
        <p:txBody>
          <a:bodyPr>
            <a:normAutofit/>
          </a:bodyPr>
          <a:lstStyle/>
          <a:p>
            <a:r>
              <a:rPr lang="en-US" sz="2000" dirty="0">
                <a:solidFill>
                  <a:srgbClr val="002060"/>
                </a:solidFill>
              </a:rPr>
              <a:t>Support the people and communities in the region</a:t>
            </a:r>
          </a:p>
          <a:p>
            <a:r>
              <a:rPr lang="en-US" sz="2000" dirty="0">
                <a:solidFill>
                  <a:srgbClr val="002060"/>
                </a:solidFill>
              </a:rPr>
              <a:t>Address increasing maritime traffic</a:t>
            </a:r>
          </a:p>
          <a:p>
            <a:r>
              <a:rPr lang="en-US" sz="2000" dirty="0">
                <a:solidFill>
                  <a:srgbClr val="002060"/>
                </a:solidFill>
              </a:rPr>
              <a:t>Respond to growing strategic interest in the region</a:t>
            </a:r>
          </a:p>
          <a:p>
            <a:r>
              <a:rPr lang="en-US" sz="2000" dirty="0">
                <a:solidFill>
                  <a:srgbClr val="002060"/>
                </a:solidFill>
              </a:rPr>
              <a:t>Develop the significant natural resource potential</a:t>
            </a:r>
          </a:p>
          <a:p>
            <a:r>
              <a:rPr lang="en-US" sz="2000" dirty="0">
                <a:solidFill>
                  <a:srgbClr val="002060"/>
                </a:solidFill>
              </a:rPr>
              <a:t>Prepare for the unique challenges presented by the Arctic marine environment</a:t>
            </a:r>
          </a:p>
        </p:txBody>
      </p:sp>
      <p:pic>
        <p:nvPicPr>
          <p:cNvPr id="8" name="Content Placeholder 4">
            <a:extLst>
              <a:ext uri="{FF2B5EF4-FFF2-40B4-BE49-F238E27FC236}">
                <a16:creationId xmlns:a16="http://schemas.microsoft.com/office/drawing/2014/main" id="{88AC1678-C123-4130-B1DC-17E27C0CF0B4}"/>
              </a:ext>
            </a:extLst>
          </p:cNvPr>
          <p:cNvPicPr>
            <a:picLocks noChangeAspect="1"/>
          </p:cNvPicPr>
          <p:nvPr/>
        </p:nvPicPr>
        <p:blipFill rotWithShape="1">
          <a:blip r:embed="rId2">
            <a:extLst>
              <a:ext uri="{28A0092B-C50C-407E-A947-70E740481C1C}">
                <a14:useLocalDpi xmlns:a14="http://schemas.microsoft.com/office/drawing/2010/main" val="0"/>
              </a:ext>
            </a:extLst>
          </a:blip>
          <a:srcRect t="7584" r="-2" b="-2"/>
          <a:stretch/>
        </p:blipFill>
        <p:spPr>
          <a:xfrm>
            <a:off x="4639056" y="10"/>
            <a:ext cx="7552944" cy="6857990"/>
          </a:xfrm>
          <a:prstGeom prst="rect">
            <a:avLst/>
          </a:prstGeom>
          <a:effectLst/>
        </p:spPr>
      </p:pic>
      <p:sp>
        <p:nvSpPr>
          <p:cNvPr id="6" name="Slide Number Placeholder 5">
            <a:extLst>
              <a:ext uri="{FF2B5EF4-FFF2-40B4-BE49-F238E27FC236}">
                <a16:creationId xmlns:a16="http://schemas.microsoft.com/office/drawing/2014/main" id="{959E435F-2643-4BB9-8C4A-99474837A9DB}"/>
              </a:ext>
            </a:extLst>
          </p:cNvPr>
          <p:cNvSpPr>
            <a:spLocks noGrp="1"/>
          </p:cNvSpPr>
          <p:nvPr>
            <p:ph type="sldNum" sz="quarter" idx="12"/>
          </p:nvPr>
        </p:nvSpPr>
        <p:spPr/>
        <p:txBody>
          <a:bodyPr/>
          <a:lstStyle/>
          <a:p>
            <a:fld id="{8970ED03-D455-438D-B38E-C5EAC928DA47}" type="slidenum">
              <a:rPr lang="en-US" smtClean="0"/>
              <a:t>2</a:t>
            </a:fld>
            <a:endParaRPr lang="en-US"/>
          </a:p>
        </p:txBody>
      </p:sp>
    </p:spTree>
    <p:extLst>
      <p:ext uri="{BB962C8B-B14F-4D97-AF65-F5344CB8AC3E}">
        <p14:creationId xmlns:p14="http://schemas.microsoft.com/office/powerpoint/2010/main" val="1701632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208F0-6F97-492A-9688-B3096BF82E88}"/>
              </a:ext>
            </a:extLst>
          </p:cNvPr>
          <p:cNvSpPr>
            <a:spLocks noGrp="1"/>
          </p:cNvSpPr>
          <p:nvPr>
            <p:ph type="title"/>
          </p:nvPr>
        </p:nvSpPr>
        <p:spPr/>
        <p:txBody>
          <a:bodyPr>
            <a:normAutofit/>
          </a:bodyPr>
          <a:lstStyle/>
          <a:p>
            <a:pPr algn="ctr"/>
            <a:r>
              <a:rPr lang="en-US" dirty="0">
                <a:solidFill>
                  <a:srgbClr val="0070C0"/>
                </a:solidFill>
              </a:rPr>
              <a:t>Balancing Seemingly Competing Interests</a:t>
            </a:r>
          </a:p>
        </p:txBody>
      </p:sp>
      <p:sp>
        <p:nvSpPr>
          <p:cNvPr id="3" name="Content Placeholder 2">
            <a:extLst>
              <a:ext uri="{FF2B5EF4-FFF2-40B4-BE49-F238E27FC236}">
                <a16:creationId xmlns:a16="http://schemas.microsoft.com/office/drawing/2014/main" id="{BCD38344-2BC9-43CE-90B8-A8A1E2CA51DF}"/>
              </a:ext>
            </a:extLst>
          </p:cNvPr>
          <p:cNvSpPr>
            <a:spLocks noGrp="1"/>
          </p:cNvSpPr>
          <p:nvPr>
            <p:ph idx="1"/>
          </p:nvPr>
        </p:nvSpPr>
        <p:spPr>
          <a:xfrm>
            <a:off x="838200" y="1690688"/>
            <a:ext cx="10515600" cy="4351338"/>
          </a:xfrm>
        </p:spPr>
        <p:txBody>
          <a:bodyPr/>
          <a:lstStyle/>
          <a:p>
            <a:pPr marL="0" indent="0">
              <a:buNone/>
            </a:pPr>
            <a:endParaRPr lang="en-US" dirty="0"/>
          </a:p>
          <a:p>
            <a:r>
              <a:rPr lang="en-US" dirty="0">
                <a:solidFill>
                  <a:srgbClr val="002060"/>
                </a:solidFill>
              </a:rPr>
              <a:t>Principle 1 of the 1992 Rio Declaration on Environment and Development states:</a:t>
            </a:r>
          </a:p>
          <a:p>
            <a:endParaRPr lang="en-US" dirty="0">
              <a:solidFill>
                <a:srgbClr val="002060"/>
              </a:solidFill>
            </a:endParaRPr>
          </a:p>
          <a:p>
            <a:pPr marL="0" indent="0" algn="ctr">
              <a:buNone/>
            </a:pPr>
            <a:r>
              <a:rPr lang="en-US" i="1" dirty="0">
                <a:solidFill>
                  <a:srgbClr val="002060"/>
                </a:solidFill>
              </a:rPr>
              <a:t>Human beings are at the </a:t>
            </a:r>
            <a:r>
              <a:rPr lang="en-US" i="1" dirty="0" err="1">
                <a:solidFill>
                  <a:srgbClr val="002060"/>
                </a:solidFill>
              </a:rPr>
              <a:t>centre</a:t>
            </a:r>
            <a:r>
              <a:rPr lang="en-US" i="1" dirty="0">
                <a:solidFill>
                  <a:srgbClr val="002060"/>
                </a:solidFill>
              </a:rPr>
              <a:t> of concerns for sustainable development.  They are entitled to a healthy and productive life in harmony with nature.</a:t>
            </a:r>
          </a:p>
        </p:txBody>
      </p:sp>
      <p:sp>
        <p:nvSpPr>
          <p:cNvPr id="4" name="Slide Number Placeholder 3">
            <a:extLst>
              <a:ext uri="{FF2B5EF4-FFF2-40B4-BE49-F238E27FC236}">
                <a16:creationId xmlns:a16="http://schemas.microsoft.com/office/drawing/2014/main" id="{2305A060-511F-456F-BB19-556362BC60BC}"/>
              </a:ext>
            </a:extLst>
          </p:cNvPr>
          <p:cNvSpPr>
            <a:spLocks noGrp="1"/>
          </p:cNvSpPr>
          <p:nvPr>
            <p:ph type="sldNum" sz="quarter" idx="12"/>
          </p:nvPr>
        </p:nvSpPr>
        <p:spPr/>
        <p:txBody>
          <a:bodyPr/>
          <a:lstStyle/>
          <a:p>
            <a:fld id="{8970ED03-D455-438D-B38E-C5EAC928DA47}" type="slidenum">
              <a:rPr lang="en-US" smtClean="0"/>
              <a:t>3</a:t>
            </a:fld>
            <a:endParaRPr lang="en-US"/>
          </a:p>
        </p:txBody>
      </p:sp>
    </p:spTree>
    <p:extLst>
      <p:ext uri="{BB962C8B-B14F-4D97-AF65-F5344CB8AC3E}">
        <p14:creationId xmlns:p14="http://schemas.microsoft.com/office/powerpoint/2010/main" val="61989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104EDD-5DC6-446C-AFED-7D140604F3CA}"/>
              </a:ext>
            </a:extLst>
          </p:cNvPr>
          <p:cNvSpPr>
            <a:spLocks noGrp="1"/>
          </p:cNvSpPr>
          <p:nvPr>
            <p:ph type="title"/>
          </p:nvPr>
        </p:nvSpPr>
        <p:spPr/>
        <p:txBody>
          <a:bodyPr>
            <a:normAutofit/>
          </a:bodyPr>
          <a:lstStyle/>
          <a:p>
            <a:pPr algn="ctr"/>
            <a:r>
              <a:rPr lang="en-US" sz="4800" dirty="0">
                <a:solidFill>
                  <a:srgbClr val="0070C0"/>
                </a:solidFill>
              </a:rPr>
              <a:t>Core issues to address</a:t>
            </a:r>
          </a:p>
        </p:txBody>
      </p:sp>
      <p:sp>
        <p:nvSpPr>
          <p:cNvPr id="5" name="Content Placeholder 4">
            <a:extLst>
              <a:ext uri="{FF2B5EF4-FFF2-40B4-BE49-F238E27FC236}">
                <a16:creationId xmlns:a16="http://schemas.microsoft.com/office/drawing/2014/main" id="{B0ABC852-7E60-456E-A071-23868741119A}"/>
              </a:ext>
            </a:extLst>
          </p:cNvPr>
          <p:cNvSpPr>
            <a:spLocks noGrp="1"/>
          </p:cNvSpPr>
          <p:nvPr>
            <p:ph idx="1"/>
          </p:nvPr>
        </p:nvSpPr>
        <p:spPr>
          <a:xfrm>
            <a:off x="1755058" y="1604399"/>
            <a:ext cx="9598742" cy="4888476"/>
          </a:xfrm>
        </p:spPr>
        <p:txBody>
          <a:bodyPr>
            <a:normAutofit fontScale="85000" lnSpcReduction="20000"/>
          </a:bodyPr>
          <a:lstStyle/>
          <a:p>
            <a:r>
              <a:rPr lang="en-US" sz="3000" dirty="0">
                <a:solidFill>
                  <a:srgbClr val="002060"/>
                </a:solidFill>
              </a:rPr>
              <a:t>Viability of Arctic communities</a:t>
            </a:r>
          </a:p>
          <a:p>
            <a:pPr lvl="1">
              <a:buFont typeface="Wingdings" panose="05000000000000000000" pitchFamily="2" charset="2"/>
              <a:buChar char="Ø"/>
            </a:pPr>
            <a:r>
              <a:rPr lang="en-US" sz="2600" dirty="0">
                <a:solidFill>
                  <a:srgbClr val="002060"/>
                </a:solidFill>
              </a:rPr>
              <a:t>Subsistence hunting and fishing</a:t>
            </a:r>
          </a:p>
          <a:p>
            <a:pPr lvl="1">
              <a:buFont typeface="Wingdings" panose="05000000000000000000" pitchFamily="2" charset="2"/>
              <a:buChar char="Ø"/>
            </a:pPr>
            <a:r>
              <a:rPr lang="en-US" sz="2600" dirty="0">
                <a:solidFill>
                  <a:srgbClr val="002060"/>
                </a:solidFill>
              </a:rPr>
              <a:t>Commercial fishing</a:t>
            </a:r>
          </a:p>
          <a:p>
            <a:pPr lvl="1">
              <a:buFont typeface="Wingdings" panose="05000000000000000000" pitchFamily="2" charset="2"/>
              <a:buChar char="Ø"/>
            </a:pPr>
            <a:r>
              <a:rPr lang="en-US" sz="2600" dirty="0">
                <a:solidFill>
                  <a:srgbClr val="002060"/>
                </a:solidFill>
              </a:rPr>
              <a:t>Regional marine transportation</a:t>
            </a:r>
          </a:p>
          <a:p>
            <a:pPr lvl="1">
              <a:buFont typeface="Wingdings" panose="05000000000000000000" pitchFamily="2" charset="2"/>
              <a:buChar char="Ø"/>
            </a:pPr>
            <a:r>
              <a:rPr lang="en-US" sz="2600" dirty="0">
                <a:solidFill>
                  <a:srgbClr val="002060"/>
                </a:solidFill>
              </a:rPr>
              <a:t>Regional fuel distribution</a:t>
            </a:r>
          </a:p>
          <a:p>
            <a:pPr lvl="1">
              <a:buFont typeface="Wingdings" panose="05000000000000000000" pitchFamily="2" charset="2"/>
              <a:buChar char="Ø"/>
            </a:pPr>
            <a:r>
              <a:rPr lang="en-US" sz="2600" dirty="0">
                <a:solidFill>
                  <a:srgbClr val="002060"/>
                </a:solidFill>
              </a:rPr>
              <a:t>Onshore resource development</a:t>
            </a:r>
          </a:p>
          <a:p>
            <a:pPr lvl="1">
              <a:buFont typeface="Wingdings" panose="05000000000000000000" pitchFamily="2" charset="2"/>
              <a:buChar char="Ø"/>
            </a:pPr>
            <a:r>
              <a:rPr lang="en-US" sz="2600" dirty="0">
                <a:solidFill>
                  <a:srgbClr val="002060"/>
                </a:solidFill>
              </a:rPr>
              <a:t>Offshore resource development</a:t>
            </a:r>
          </a:p>
          <a:p>
            <a:pPr lvl="1">
              <a:buFont typeface="Wingdings" panose="05000000000000000000" pitchFamily="2" charset="2"/>
              <a:buChar char="Ø"/>
            </a:pPr>
            <a:r>
              <a:rPr lang="en-US" sz="2600" dirty="0">
                <a:solidFill>
                  <a:srgbClr val="002060"/>
                </a:solidFill>
              </a:rPr>
              <a:t>Tourism</a:t>
            </a:r>
          </a:p>
          <a:p>
            <a:r>
              <a:rPr lang="en-US" sz="3000" dirty="0">
                <a:solidFill>
                  <a:srgbClr val="002060"/>
                </a:solidFill>
              </a:rPr>
              <a:t>National and Homeland Security missions</a:t>
            </a:r>
          </a:p>
          <a:p>
            <a:pPr lvl="1">
              <a:buFont typeface="Wingdings" panose="05000000000000000000" pitchFamily="2" charset="2"/>
              <a:buChar char="Ø"/>
            </a:pPr>
            <a:r>
              <a:rPr lang="en-US" sz="2600" dirty="0">
                <a:solidFill>
                  <a:srgbClr val="002060"/>
                </a:solidFill>
              </a:rPr>
              <a:t>Stabilizing presence in the region</a:t>
            </a:r>
          </a:p>
          <a:p>
            <a:pPr lvl="1">
              <a:buFont typeface="Wingdings" panose="05000000000000000000" pitchFamily="2" charset="2"/>
              <a:buChar char="Ø"/>
            </a:pPr>
            <a:r>
              <a:rPr lang="en-US" sz="2600" dirty="0">
                <a:solidFill>
                  <a:srgbClr val="002060"/>
                </a:solidFill>
              </a:rPr>
              <a:t>Search &amp; Rescue</a:t>
            </a:r>
          </a:p>
          <a:p>
            <a:pPr lvl="1">
              <a:buFont typeface="Wingdings" panose="05000000000000000000" pitchFamily="2" charset="2"/>
              <a:buChar char="Ø"/>
            </a:pPr>
            <a:r>
              <a:rPr lang="en-US" sz="2600" dirty="0">
                <a:solidFill>
                  <a:srgbClr val="002060"/>
                </a:solidFill>
              </a:rPr>
              <a:t>Oil Spill Response</a:t>
            </a:r>
          </a:p>
          <a:p>
            <a:r>
              <a:rPr lang="en-US" sz="3000" dirty="0">
                <a:solidFill>
                  <a:srgbClr val="002060"/>
                </a:solidFill>
              </a:rPr>
              <a:t>Protection of the Arctic marine environment</a:t>
            </a:r>
          </a:p>
          <a:p>
            <a:pPr lvl="1">
              <a:buFont typeface="Wingdings" panose="05000000000000000000" pitchFamily="2" charset="2"/>
              <a:buChar char="Ø"/>
            </a:pPr>
            <a:r>
              <a:rPr lang="en-US" sz="2600" dirty="0">
                <a:solidFill>
                  <a:srgbClr val="002060"/>
                </a:solidFill>
              </a:rPr>
              <a:t>International transits</a:t>
            </a:r>
          </a:p>
          <a:p>
            <a:pPr lvl="1">
              <a:buFont typeface="Wingdings" panose="05000000000000000000" pitchFamily="2" charset="2"/>
              <a:buChar char="Ø"/>
            </a:pPr>
            <a:r>
              <a:rPr lang="en-US" sz="2600" dirty="0">
                <a:solidFill>
                  <a:srgbClr val="002060"/>
                </a:solidFill>
              </a:rPr>
              <a:t>Development outside U.S. jurisdiction</a:t>
            </a:r>
          </a:p>
        </p:txBody>
      </p:sp>
      <p:sp>
        <p:nvSpPr>
          <p:cNvPr id="6" name="Slide Number Placeholder 5">
            <a:extLst>
              <a:ext uri="{FF2B5EF4-FFF2-40B4-BE49-F238E27FC236}">
                <a16:creationId xmlns:a16="http://schemas.microsoft.com/office/drawing/2014/main" id="{7CA352F8-3806-4B43-99E8-7E90CDB513AC}"/>
              </a:ext>
            </a:extLst>
          </p:cNvPr>
          <p:cNvSpPr>
            <a:spLocks noGrp="1"/>
          </p:cNvSpPr>
          <p:nvPr>
            <p:ph type="sldNum" sz="quarter" idx="12"/>
          </p:nvPr>
        </p:nvSpPr>
        <p:spPr/>
        <p:txBody>
          <a:bodyPr/>
          <a:lstStyle/>
          <a:p>
            <a:fld id="{8970ED03-D455-438D-B38E-C5EAC928DA47}" type="slidenum">
              <a:rPr lang="en-US" smtClean="0"/>
              <a:t>4</a:t>
            </a:fld>
            <a:endParaRPr lang="en-US"/>
          </a:p>
        </p:txBody>
      </p:sp>
    </p:spTree>
    <p:extLst>
      <p:ext uri="{BB962C8B-B14F-4D97-AF65-F5344CB8AC3E}">
        <p14:creationId xmlns:p14="http://schemas.microsoft.com/office/powerpoint/2010/main" val="326535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9F21F-0218-4582-AC00-EA27CC9954FD}"/>
              </a:ext>
            </a:extLst>
          </p:cNvPr>
          <p:cNvSpPr>
            <a:spLocks noGrp="1"/>
          </p:cNvSpPr>
          <p:nvPr>
            <p:ph type="title"/>
          </p:nvPr>
        </p:nvSpPr>
        <p:spPr/>
        <p:txBody>
          <a:bodyPr/>
          <a:lstStyle/>
          <a:p>
            <a:pPr algn="ctr"/>
            <a:r>
              <a:rPr lang="en-US" sz="4800" dirty="0">
                <a:solidFill>
                  <a:srgbClr val="0070C0"/>
                </a:solidFill>
              </a:rPr>
              <a:t>Drivers for policy in the U.S. Ar</a:t>
            </a:r>
            <a:r>
              <a:rPr lang="en-US" dirty="0">
                <a:solidFill>
                  <a:srgbClr val="0070C0"/>
                </a:solidFill>
              </a:rPr>
              <a:t>ctic</a:t>
            </a:r>
          </a:p>
        </p:txBody>
      </p:sp>
      <p:sp>
        <p:nvSpPr>
          <p:cNvPr id="3" name="Content Placeholder 2">
            <a:extLst>
              <a:ext uri="{FF2B5EF4-FFF2-40B4-BE49-F238E27FC236}">
                <a16:creationId xmlns:a16="http://schemas.microsoft.com/office/drawing/2014/main" id="{EFF1A9D8-2B54-4622-AEA8-5643936FC8DB}"/>
              </a:ext>
            </a:extLst>
          </p:cNvPr>
          <p:cNvSpPr>
            <a:spLocks noGrp="1"/>
          </p:cNvSpPr>
          <p:nvPr>
            <p:ph idx="1"/>
          </p:nvPr>
        </p:nvSpPr>
        <p:spPr>
          <a:xfrm>
            <a:off x="2335162" y="1690688"/>
            <a:ext cx="6801464" cy="4351338"/>
          </a:xfrm>
        </p:spPr>
        <p:txBody>
          <a:bodyPr>
            <a:normAutofit fontScale="92500" lnSpcReduction="10000"/>
          </a:bodyPr>
          <a:lstStyle/>
          <a:p>
            <a:r>
              <a:rPr lang="en-US" sz="3000" dirty="0">
                <a:solidFill>
                  <a:srgbClr val="002060"/>
                </a:solidFill>
              </a:rPr>
              <a:t>Congress</a:t>
            </a:r>
          </a:p>
          <a:p>
            <a:r>
              <a:rPr lang="en-US" sz="3000" dirty="0">
                <a:solidFill>
                  <a:srgbClr val="002060"/>
                </a:solidFill>
              </a:rPr>
              <a:t>Executive Bra</a:t>
            </a:r>
            <a:r>
              <a:rPr lang="en-US" dirty="0">
                <a:solidFill>
                  <a:srgbClr val="002060"/>
                </a:solidFill>
              </a:rPr>
              <a:t>nch</a:t>
            </a:r>
          </a:p>
          <a:p>
            <a:pPr lvl="1">
              <a:buFont typeface="Wingdings" panose="05000000000000000000" pitchFamily="2" charset="2"/>
              <a:buChar char="Ø"/>
            </a:pPr>
            <a:r>
              <a:rPr lang="en-US" sz="2800" dirty="0">
                <a:solidFill>
                  <a:srgbClr val="002060"/>
                </a:solidFill>
              </a:rPr>
              <a:t>NOAA</a:t>
            </a:r>
          </a:p>
          <a:p>
            <a:pPr lvl="1">
              <a:buFont typeface="Wingdings" panose="05000000000000000000" pitchFamily="2" charset="2"/>
              <a:buChar char="Ø"/>
            </a:pPr>
            <a:r>
              <a:rPr lang="en-US" sz="2800" dirty="0">
                <a:solidFill>
                  <a:srgbClr val="002060"/>
                </a:solidFill>
              </a:rPr>
              <a:t>USCG</a:t>
            </a:r>
          </a:p>
          <a:p>
            <a:pPr lvl="1">
              <a:buFont typeface="Wingdings" panose="05000000000000000000" pitchFamily="2" charset="2"/>
              <a:buChar char="Ø"/>
            </a:pPr>
            <a:r>
              <a:rPr lang="en-US" sz="2800" dirty="0">
                <a:solidFill>
                  <a:srgbClr val="002060"/>
                </a:solidFill>
              </a:rPr>
              <a:t>DOI</a:t>
            </a:r>
          </a:p>
          <a:p>
            <a:pPr lvl="1">
              <a:buFont typeface="Wingdings" panose="05000000000000000000" pitchFamily="2" charset="2"/>
              <a:buChar char="Ø"/>
            </a:pPr>
            <a:r>
              <a:rPr lang="en-US" sz="2800" dirty="0">
                <a:solidFill>
                  <a:srgbClr val="002060"/>
                </a:solidFill>
              </a:rPr>
              <a:t>USN</a:t>
            </a:r>
          </a:p>
          <a:p>
            <a:pPr lvl="1">
              <a:buFont typeface="Wingdings" panose="05000000000000000000" pitchFamily="2" charset="2"/>
              <a:buChar char="Ø"/>
            </a:pPr>
            <a:r>
              <a:rPr lang="en-US" sz="2800" dirty="0">
                <a:solidFill>
                  <a:srgbClr val="002060"/>
                </a:solidFill>
              </a:rPr>
              <a:t>USACE</a:t>
            </a:r>
          </a:p>
          <a:p>
            <a:r>
              <a:rPr lang="en-US" sz="3000" dirty="0">
                <a:solidFill>
                  <a:srgbClr val="002060"/>
                </a:solidFill>
              </a:rPr>
              <a:t>State of Alaska</a:t>
            </a:r>
          </a:p>
          <a:p>
            <a:r>
              <a:rPr lang="en-US" sz="3000" dirty="0">
                <a:solidFill>
                  <a:srgbClr val="002060"/>
                </a:solidFill>
              </a:rPr>
              <a:t>Alaska Native Organizations</a:t>
            </a:r>
          </a:p>
          <a:p>
            <a:r>
              <a:rPr lang="en-US" sz="3000" dirty="0">
                <a:solidFill>
                  <a:srgbClr val="002060"/>
                </a:solidFill>
              </a:rPr>
              <a:t>Regional and local governments</a:t>
            </a:r>
          </a:p>
        </p:txBody>
      </p:sp>
      <p:sp>
        <p:nvSpPr>
          <p:cNvPr id="4" name="Slide Number Placeholder 3">
            <a:extLst>
              <a:ext uri="{FF2B5EF4-FFF2-40B4-BE49-F238E27FC236}">
                <a16:creationId xmlns:a16="http://schemas.microsoft.com/office/drawing/2014/main" id="{3AD9AA87-15C8-4AAE-BFE8-49220A881585}"/>
              </a:ext>
            </a:extLst>
          </p:cNvPr>
          <p:cNvSpPr>
            <a:spLocks noGrp="1"/>
          </p:cNvSpPr>
          <p:nvPr>
            <p:ph type="sldNum" sz="quarter" idx="12"/>
          </p:nvPr>
        </p:nvSpPr>
        <p:spPr/>
        <p:txBody>
          <a:bodyPr/>
          <a:lstStyle/>
          <a:p>
            <a:fld id="{8970ED03-D455-438D-B38E-C5EAC928DA47}" type="slidenum">
              <a:rPr lang="en-US" smtClean="0"/>
              <a:t>5</a:t>
            </a:fld>
            <a:endParaRPr lang="en-US"/>
          </a:p>
        </p:txBody>
      </p:sp>
    </p:spTree>
    <p:extLst>
      <p:ext uri="{BB962C8B-B14F-4D97-AF65-F5344CB8AC3E}">
        <p14:creationId xmlns:p14="http://schemas.microsoft.com/office/powerpoint/2010/main" val="231965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5986-9B22-4C3F-B062-C6BEA8A51859}"/>
              </a:ext>
            </a:extLst>
          </p:cNvPr>
          <p:cNvSpPr>
            <a:spLocks noGrp="1"/>
          </p:cNvSpPr>
          <p:nvPr>
            <p:ph type="title"/>
          </p:nvPr>
        </p:nvSpPr>
        <p:spPr>
          <a:xfrm>
            <a:off x="838200" y="320675"/>
            <a:ext cx="10515600" cy="1325563"/>
          </a:xfrm>
        </p:spPr>
        <p:txBody>
          <a:bodyPr>
            <a:normAutofit/>
          </a:bodyPr>
          <a:lstStyle/>
          <a:p>
            <a:pPr algn="ctr"/>
            <a:r>
              <a:rPr lang="en-US" sz="4800" dirty="0">
                <a:solidFill>
                  <a:srgbClr val="0070C0"/>
                </a:solidFill>
              </a:rPr>
              <a:t>NOAA – Hydrographic Charting</a:t>
            </a:r>
          </a:p>
        </p:txBody>
      </p:sp>
      <p:sp>
        <p:nvSpPr>
          <p:cNvPr id="3" name="Content Placeholder 2">
            <a:extLst>
              <a:ext uri="{FF2B5EF4-FFF2-40B4-BE49-F238E27FC236}">
                <a16:creationId xmlns:a16="http://schemas.microsoft.com/office/drawing/2014/main" id="{16BE6011-FCB4-48ED-B645-320056978806}"/>
              </a:ext>
            </a:extLst>
          </p:cNvPr>
          <p:cNvSpPr>
            <a:spLocks noGrp="1"/>
          </p:cNvSpPr>
          <p:nvPr>
            <p:ph idx="1"/>
          </p:nvPr>
        </p:nvSpPr>
        <p:spPr/>
        <p:txBody>
          <a:bodyPr>
            <a:normAutofit lnSpcReduction="10000"/>
          </a:bodyPr>
          <a:lstStyle/>
          <a:p>
            <a:r>
              <a:rPr lang="en-US" dirty="0">
                <a:solidFill>
                  <a:srgbClr val="002060"/>
                </a:solidFill>
              </a:rPr>
              <a:t>NOAA’s #1 priority should be completion of modern hydrographic charts for navigationally significant areas in the U.S. Arctic</a:t>
            </a:r>
          </a:p>
          <a:p>
            <a:pPr lvl="1">
              <a:buFont typeface="Wingdings" panose="05000000000000000000" pitchFamily="2" charset="2"/>
              <a:buChar char="Ø"/>
            </a:pPr>
            <a:r>
              <a:rPr lang="en-US" dirty="0">
                <a:solidFill>
                  <a:srgbClr val="002060"/>
                </a:solidFill>
              </a:rPr>
              <a:t>The 2015 </a:t>
            </a:r>
            <a:r>
              <a:rPr lang="en-US" i="1" dirty="0">
                <a:solidFill>
                  <a:srgbClr val="002060"/>
                </a:solidFill>
              </a:rPr>
              <a:t>MV </a:t>
            </a:r>
            <a:r>
              <a:rPr lang="en-US" i="1" dirty="0" err="1">
                <a:solidFill>
                  <a:srgbClr val="002060"/>
                </a:solidFill>
              </a:rPr>
              <a:t>Fennica</a:t>
            </a:r>
            <a:r>
              <a:rPr lang="en-US" dirty="0">
                <a:solidFill>
                  <a:srgbClr val="002060"/>
                </a:solidFill>
              </a:rPr>
              <a:t> incident in Dutch harbor underscores the need for updated charts even in heavily trafficked areas</a:t>
            </a:r>
          </a:p>
          <a:p>
            <a:pPr lvl="1">
              <a:buFont typeface="Wingdings" panose="05000000000000000000" pitchFamily="2" charset="2"/>
              <a:buChar char="Ø"/>
            </a:pPr>
            <a:r>
              <a:rPr lang="en-US" dirty="0">
                <a:solidFill>
                  <a:srgbClr val="002060"/>
                </a:solidFill>
              </a:rPr>
              <a:t>The substantial charting backlog in the Arctic is compounded by receding sea-ice and the opening up of new areas for maritime activities</a:t>
            </a:r>
          </a:p>
          <a:p>
            <a:r>
              <a:rPr lang="en-US" dirty="0">
                <a:solidFill>
                  <a:srgbClr val="002060"/>
                </a:solidFill>
              </a:rPr>
              <a:t>This should be an “all of the above” effort to achieve this goal</a:t>
            </a:r>
          </a:p>
          <a:p>
            <a:pPr lvl="1">
              <a:buFont typeface="Wingdings" panose="05000000000000000000" pitchFamily="2" charset="2"/>
              <a:buChar char="Ø"/>
            </a:pPr>
            <a:r>
              <a:rPr lang="en-US" dirty="0">
                <a:solidFill>
                  <a:srgbClr val="002060"/>
                </a:solidFill>
              </a:rPr>
              <a:t>NOAA ships, private sector vessels, other federal vessels of opportunity, and outside source data</a:t>
            </a:r>
          </a:p>
          <a:p>
            <a:r>
              <a:rPr lang="en-US" dirty="0">
                <a:solidFill>
                  <a:srgbClr val="002060"/>
                </a:solidFill>
              </a:rPr>
              <a:t>Coastal mapping should also be incorporated as an integral element to support safe navigation and shore-based activities</a:t>
            </a:r>
          </a:p>
          <a:p>
            <a:endParaRPr lang="en-US" dirty="0">
              <a:solidFill>
                <a:srgbClr val="002060"/>
              </a:solidFill>
            </a:endParaRPr>
          </a:p>
        </p:txBody>
      </p:sp>
      <p:sp>
        <p:nvSpPr>
          <p:cNvPr id="4" name="Slide Number Placeholder 3">
            <a:extLst>
              <a:ext uri="{FF2B5EF4-FFF2-40B4-BE49-F238E27FC236}">
                <a16:creationId xmlns:a16="http://schemas.microsoft.com/office/drawing/2014/main" id="{BAE6A31D-B7B5-43DD-B78B-CCB036CAE12D}"/>
              </a:ext>
            </a:extLst>
          </p:cNvPr>
          <p:cNvSpPr>
            <a:spLocks noGrp="1"/>
          </p:cNvSpPr>
          <p:nvPr>
            <p:ph type="sldNum" sz="quarter" idx="12"/>
          </p:nvPr>
        </p:nvSpPr>
        <p:spPr/>
        <p:txBody>
          <a:bodyPr/>
          <a:lstStyle/>
          <a:p>
            <a:fld id="{8970ED03-D455-438D-B38E-C5EAC928DA47}" type="slidenum">
              <a:rPr lang="en-US" smtClean="0"/>
              <a:t>6</a:t>
            </a:fld>
            <a:endParaRPr lang="en-US"/>
          </a:p>
        </p:txBody>
      </p:sp>
    </p:spTree>
    <p:extLst>
      <p:ext uri="{BB962C8B-B14F-4D97-AF65-F5344CB8AC3E}">
        <p14:creationId xmlns:p14="http://schemas.microsoft.com/office/powerpoint/2010/main" val="2936082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79C60-0276-451C-8F38-38BAD5043F5F}"/>
              </a:ext>
            </a:extLst>
          </p:cNvPr>
          <p:cNvSpPr>
            <a:spLocks noGrp="1"/>
          </p:cNvSpPr>
          <p:nvPr>
            <p:ph type="title"/>
          </p:nvPr>
        </p:nvSpPr>
        <p:spPr>
          <a:xfrm>
            <a:off x="838200" y="387248"/>
            <a:ext cx="10515600" cy="1325563"/>
          </a:xfrm>
        </p:spPr>
        <p:txBody>
          <a:bodyPr>
            <a:noAutofit/>
          </a:bodyPr>
          <a:lstStyle/>
          <a:p>
            <a:pPr algn="ctr"/>
            <a:r>
              <a:rPr lang="en-US" sz="4800" dirty="0">
                <a:solidFill>
                  <a:srgbClr val="0070C0"/>
                </a:solidFill>
              </a:rPr>
              <a:t>NOAA/AOOS – Ocean Data “Infrastructure”</a:t>
            </a:r>
          </a:p>
        </p:txBody>
      </p:sp>
      <p:sp>
        <p:nvSpPr>
          <p:cNvPr id="3" name="Content Placeholder 2">
            <a:extLst>
              <a:ext uri="{FF2B5EF4-FFF2-40B4-BE49-F238E27FC236}">
                <a16:creationId xmlns:a16="http://schemas.microsoft.com/office/drawing/2014/main" id="{750BFFA0-EF1A-4521-9804-4A9D0C110F8E}"/>
              </a:ext>
            </a:extLst>
          </p:cNvPr>
          <p:cNvSpPr>
            <a:spLocks noGrp="1"/>
          </p:cNvSpPr>
          <p:nvPr>
            <p:ph idx="1"/>
          </p:nvPr>
        </p:nvSpPr>
        <p:spPr>
          <a:xfrm>
            <a:off x="838200" y="2119414"/>
            <a:ext cx="10515600" cy="4351338"/>
          </a:xfrm>
        </p:spPr>
        <p:txBody>
          <a:bodyPr>
            <a:normAutofit/>
          </a:bodyPr>
          <a:lstStyle/>
          <a:p>
            <a:r>
              <a:rPr lang="en-US" dirty="0">
                <a:solidFill>
                  <a:srgbClr val="002060"/>
                </a:solidFill>
              </a:rPr>
              <a:t>NOAA and AOOS are central to providing timely and accurate data for maritime stakeholders and coastal communities</a:t>
            </a:r>
          </a:p>
          <a:p>
            <a:pPr lvl="1">
              <a:buFont typeface="Wingdings" panose="05000000000000000000" pitchFamily="2" charset="2"/>
              <a:buChar char="Ø"/>
            </a:pPr>
            <a:r>
              <a:rPr lang="en-US" dirty="0">
                <a:solidFill>
                  <a:srgbClr val="002060"/>
                </a:solidFill>
              </a:rPr>
              <a:t>Sea ice conditions</a:t>
            </a:r>
          </a:p>
          <a:p>
            <a:pPr lvl="1">
              <a:buFont typeface="Wingdings" panose="05000000000000000000" pitchFamily="2" charset="2"/>
              <a:buChar char="Ø"/>
            </a:pPr>
            <a:r>
              <a:rPr lang="en-US" dirty="0">
                <a:solidFill>
                  <a:srgbClr val="002060"/>
                </a:solidFill>
              </a:rPr>
              <a:t>Weather developments</a:t>
            </a:r>
          </a:p>
          <a:p>
            <a:pPr lvl="1">
              <a:buFont typeface="Wingdings" panose="05000000000000000000" pitchFamily="2" charset="2"/>
              <a:buChar char="Ø"/>
            </a:pPr>
            <a:r>
              <a:rPr lang="en-US" dirty="0">
                <a:solidFill>
                  <a:srgbClr val="002060"/>
                </a:solidFill>
              </a:rPr>
              <a:t>Marine ecosystem changes</a:t>
            </a:r>
          </a:p>
          <a:p>
            <a:r>
              <a:rPr lang="en-US" dirty="0">
                <a:solidFill>
                  <a:srgbClr val="002060"/>
                </a:solidFill>
              </a:rPr>
              <a:t>This information helps</a:t>
            </a:r>
          </a:p>
          <a:p>
            <a:pPr lvl="1">
              <a:buFont typeface="Wingdings" panose="05000000000000000000" pitchFamily="2" charset="2"/>
              <a:buChar char="Ø"/>
            </a:pPr>
            <a:r>
              <a:rPr lang="en-US" dirty="0">
                <a:solidFill>
                  <a:srgbClr val="002060"/>
                </a:solidFill>
              </a:rPr>
              <a:t>Improve safe marine operations, including subsistence hunting and fishing</a:t>
            </a:r>
          </a:p>
          <a:p>
            <a:pPr lvl="1">
              <a:buFont typeface="Wingdings" panose="05000000000000000000" pitchFamily="2" charset="2"/>
              <a:buChar char="Ø"/>
            </a:pPr>
            <a:r>
              <a:rPr lang="en-US" dirty="0">
                <a:solidFill>
                  <a:srgbClr val="002060"/>
                </a:solidFill>
              </a:rPr>
              <a:t>Reduce coastal hazard risks</a:t>
            </a:r>
          </a:p>
          <a:p>
            <a:pPr lvl="1">
              <a:buFont typeface="Wingdings" panose="05000000000000000000" pitchFamily="2" charset="2"/>
              <a:buChar char="Ø"/>
            </a:pPr>
            <a:r>
              <a:rPr lang="en-US" dirty="0">
                <a:solidFill>
                  <a:srgbClr val="002060"/>
                </a:solidFill>
              </a:rPr>
              <a:t>Enhance understanding of marine ecosystem changes</a:t>
            </a:r>
          </a:p>
          <a:p>
            <a:pPr marL="0" indent="0">
              <a:buNone/>
            </a:pPr>
            <a:endParaRPr lang="en-US" dirty="0">
              <a:solidFill>
                <a:srgbClr val="002060"/>
              </a:solidFill>
            </a:endParaRPr>
          </a:p>
        </p:txBody>
      </p:sp>
      <p:sp>
        <p:nvSpPr>
          <p:cNvPr id="4" name="Slide Number Placeholder 3">
            <a:extLst>
              <a:ext uri="{FF2B5EF4-FFF2-40B4-BE49-F238E27FC236}">
                <a16:creationId xmlns:a16="http://schemas.microsoft.com/office/drawing/2014/main" id="{A44ABAFC-8FDE-40F8-974A-A7795BA49CA9}"/>
              </a:ext>
            </a:extLst>
          </p:cNvPr>
          <p:cNvSpPr>
            <a:spLocks noGrp="1"/>
          </p:cNvSpPr>
          <p:nvPr>
            <p:ph type="sldNum" sz="quarter" idx="12"/>
          </p:nvPr>
        </p:nvSpPr>
        <p:spPr/>
        <p:txBody>
          <a:bodyPr/>
          <a:lstStyle/>
          <a:p>
            <a:fld id="{8970ED03-D455-438D-B38E-C5EAC928DA47}" type="slidenum">
              <a:rPr lang="en-US" smtClean="0"/>
              <a:t>7</a:t>
            </a:fld>
            <a:endParaRPr lang="en-US"/>
          </a:p>
        </p:txBody>
      </p:sp>
    </p:spTree>
    <p:extLst>
      <p:ext uri="{BB962C8B-B14F-4D97-AF65-F5344CB8AC3E}">
        <p14:creationId xmlns:p14="http://schemas.microsoft.com/office/powerpoint/2010/main" val="237852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7F6B9-1810-4796-848A-E6D0B7C92BCC}"/>
              </a:ext>
            </a:extLst>
          </p:cNvPr>
          <p:cNvSpPr>
            <a:spLocks noGrp="1"/>
          </p:cNvSpPr>
          <p:nvPr>
            <p:ph type="title"/>
          </p:nvPr>
        </p:nvSpPr>
        <p:spPr/>
        <p:txBody>
          <a:bodyPr>
            <a:normAutofit/>
          </a:bodyPr>
          <a:lstStyle/>
          <a:p>
            <a:pPr algn="ctr"/>
            <a:r>
              <a:rPr lang="en-US" sz="4800" dirty="0">
                <a:solidFill>
                  <a:srgbClr val="0070C0"/>
                </a:solidFill>
              </a:rPr>
              <a:t>Shore-based Infrastructure – USACE</a:t>
            </a:r>
          </a:p>
        </p:txBody>
      </p:sp>
      <p:sp>
        <p:nvSpPr>
          <p:cNvPr id="3" name="Content Placeholder 2">
            <a:extLst>
              <a:ext uri="{FF2B5EF4-FFF2-40B4-BE49-F238E27FC236}">
                <a16:creationId xmlns:a16="http://schemas.microsoft.com/office/drawing/2014/main" id="{5C4BB8AA-4D03-449A-B96F-5BA6973F9E6B}"/>
              </a:ext>
            </a:extLst>
          </p:cNvPr>
          <p:cNvSpPr>
            <a:spLocks noGrp="1"/>
          </p:cNvSpPr>
          <p:nvPr>
            <p:ph idx="1"/>
          </p:nvPr>
        </p:nvSpPr>
        <p:spPr>
          <a:xfrm>
            <a:off x="838200" y="1847850"/>
            <a:ext cx="10515600" cy="4351338"/>
          </a:xfrm>
        </p:spPr>
        <p:txBody>
          <a:bodyPr>
            <a:normAutofit lnSpcReduction="10000"/>
          </a:bodyPr>
          <a:lstStyle/>
          <a:p>
            <a:r>
              <a:rPr lang="en-US" dirty="0">
                <a:solidFill>
                  <a:srgbClr val="002060"/>
                </a:solidFill>
              </a:rPr>
              <a:t>Army Corps’ authority under the WRDA Remote and Subsistence Harbor Provision facilitates port and harbor development in the U.S. Arctic</a:t>
            </a:r>
          </a:p>
          <a:p>
            <a:pPr lvl="1">
              <a:buFont typeface="Wingdings" panose="05000000000000000000" pitchFamily="2" charset="2"/>
              <a:buChar char="Ø"/>
            </a:pPr>
            <a:r>
              <a:rPr lang="en-US" dirty="0">
                <a:solidFill>
                  <a:srgbClr val="002060"/>
                </a:solidFill>
              </a:rPr>
              <a:t>RSH authority allows the Corps to include non-economic factors in the study and design of projects in the region</a:t>
            </a:r>
          </a:p>
          <a:p>
            <a:pPr marL="914400" lvl="2" indent="0">
              <a:buNone/>
            </a:pPr>
            <a:r>
              <a:rPr lang="en-US" sz="1800" dirty="0">
                <a:solidFill>
                  <a:srgbClr val="002060"/>
                </a:solidFill>
              </a:rPr>
              <a:t>(1) Public health and safety of the local community and communities that are located</a:t>
            </a:r>
          </a:p>
          <a:p>
            <a:pPr marL="914400" lvl="2" indent="0">
              <a:buNone/>
            </a:pPr>
            <a:r>
              <a:rPr lang="en-US" sz="1800" dirty="0">
                <a:solidFill>
                  <a:srgbClr val="002060"/>
                </a:solidFill>
              </a:rPr>
              <a:t>in the region to be served by the project and that will rely on the project, including access to</a:t>
            </a:r>
          </a:p>
          <a:p>
            <a:pPr marL="914400" lvl="2" indent="0">
              <a:buNone/>
            </a:pPr>
            <a:r>
              <a:rPr lang="en-US" sz="1800" dirty="0">
                <a:solidFill>
                  <a:srgbClr val="002060"/>
                </a:solidFill>
              </a:rPr>
              <a:t>facilities designed to protect public health and safety;</a:t>
            </a:r>
          </a:p>
          <a:p>
            <a:pPr marL="914400" lvl="2" indent="0">
              <a:buNone/>
            </a:pPr>
            <a:r>
              <a:rPr lang="en-US" sz="1800" dirty="0">
                <a:solidFill>
                  <a:srgbClr val="002060"/>
                </a:solidFill>
              </a:rPr>
              <a:t>(2) Access to natural resources for subsistence purposes;</a:t>
            </a:r>
          </a:p>
          <a:p>
            <a:pPr marL="914400" lvl="2" indent="0">
              <a:buNone/>
            </a:pPr>
            <a:r>
              <a:rPr lang="en-US" sz="1800" dirty="0">
                <a:solidFill>
                  <a:srgbClr val="002060"/>
                </a:solidFill>
              </a:rPr>
              <a:t>(3) Local and regional economic opportunities;</a:t>
            </a:r>
          </a:p>
          <a:p>
            <a:pPr marL="914400" lvl="2" indent="0">
              <a:buNone/>
            </a:pPr>
            <a:r>
              <a:rPr lang="en-US" sz="1800" dirty="0">
                <a:solidFill>
                  <a:srgbClr val="002060"/>
                </a:solidFill>
              </a:rPr>
              <a:t>(4) Welfare of the regional population to be served by the project; and</a:t>
            </a:r>
          </a:p>
          <a:p>
            <a:pPr marL="914400" lvl="2" indent="0">
              <a:buNone/>
            </a:pPr>
            <a:r>
              <a:rPr lang="en-US" sz="1800" dirty="0">
                <a:solidFill>
                  <a:srgbClr val="002060"/>
                </a:solidFill>
              </a:rPr>
              <a:t>(5) Social and cultural value to the local community and communities that are</a:t>
            </a:r>
          </a:p>
          <a:p>
            <a:pPr marL="914400" lvl="2" indent="0">
              <a:buNone/>
            </a:pPr>
            <a:r>
              <a:rPr lang="en-US" sz="1800" dirty="0">
                <a:solidFill>
                  <a:srgbClr val="002060"/>
                </a:solidFill>
              </a:rPr>
              <a:t>located in the region to be served by the project and that will rely on the project.</a:t>
            </a:r>
          </a:p>
          <a:p>
            <a:pPr marL="914400" lvl="2" indent="0">
              <a:buNone/>
            </a:pPr>
            <a:endParaRPr lang="en-US" dirty="0">
              <a:solidFill>
                <a:srgbClr val="002060"/>
              </a:solidFill>
            </a:endParaRPr>
          </a:p>
        </p:txBody>
      </p:sp>
      <p:sp>
        <p:nvSpPr>
          <p:cNvPr id="4" name="Slide Number Placeholder 3">
            <a:extLst>
              <a:ext uri="{FF2B5EF4-FFF2-40B4-BE49-F238E27FC236}">
                <a16:creationId xmlns:a16="http://schemas.microsoft.com/office/drawing/2014/main" id="{757572E9-A978-46B0-B322-D2E731F9322D}"/>
              </a:ext>
            </a:extLst>
          </p:cNvPr>
          <p:cNvSpPr>
            <a:spLocks noGrp="1"/>
          </p:cNvSpPr>
          <p:nvPr>
            <p:ph type="sldNum" sz="quarter" idx="12"/>
          </p:nvPr>
        </p:nvSpPr>
        <p:spPr/>
        <p:txBody>
          <a:bodyPr/>
          <a:lstStyle/>
          <a:p>
            <a:fld id="{8970ED03-D455-438D-B38E-C5EAC928DA47}" type="slidenum">
              <a:rPr lang="en-US" smtClean="0"/>
              <a:t>8</a:t>
            </a:fld>
            <a:endParaRPr lang="en-US"/>
          </a:p>
        </p:txBody>
      </p:sp>
    </p:spTree>
    <p:extLst>
      <p:ext uri="{BB962C8B-B14F-4D97-AF65-F5344CB8AC3E}">
        <p14:creationId xmlns:p14="http://schemas.microsoft.com/office/powerpoint/2010/main" val="2536988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19489-40DE-4F6E-9A73-A7D862BF225E}"/>
              </a:ext>
            </a:extLst>
          </p:cNvPr>
          <p:cNvSpPr>
            <a:spLocks noGrp="1"/>
          </p:cNvSpPr>
          <p:nvPr>
            <p:ph type="title"/>
          </p:nvPr>
        </p:nvSpPr>
        <p:spPr/>
        <p:txBody>
          <a:bodyPr>
            <a:normAutofit/>
          </a:bodyPr>
          <a:lstStyle/>
          <a:p>
            <a:pPr algn="ctr"/>
            <a:r>
              <a:rPr lang="en-US" sz="4800" dirty="0">
                <a:solidFill>
                  <a:srgbClr val="0070C0"/>
                </a:solidFill>
              </a:rPr>
              <a:t>Arctic Deep Draft Port</a:t>
            </a:r>
            <a:endParaRPr lang="en-US" sz="4800" dirty="0"/>
          </a:p>
        </p:txBody>
      </p:sp>
      <p:sp>
        <p:nvSpPr>
          <p:cNvPr id="3" name="Content Placeholder 2">
            <a:extLst>
              <a:ext uri="{FF2B5EF4-FFF2-40B4-BE49-F238E27FC236}">
                <a16:creationId xmlns:a16="http://schemas.microsoft.com/office/drawing/2014/main" id="{AC9F3D45-7653-4924-BAD9-AB8CED477F0C}"/>
              </a:ext>
            </a:extLst>
          </p:cNvPr>
          <p:cNvSpPr>
            <a:spLocks noGrp="1"/>
          </p:cNvSpPr>
          <p:nvPr>
            <p:ph idx="1"/>
          </p:nvPr>
        </p:nvSpPr>
        <p:spPr>
          <a:xfrm>
            <a:off x="838200" y="2005012"/>
            <a:ext cx="10515600" cy="4351338"/>
          </a:xfrm>
        </p:spPr>
        <p:txBody>
          <a:bodyPr/>
          <a:lstStyle/>
          <a:p>
            <a:r>
              <a:rPr lang="en-US" dirty="0">
                <a:solidFill>
                  <a:srgbClr val="002060"/>
                </a:solidFill>
              </a:rPr>
              <a:t>The Army Corps is proceeding with the feasibility study of an Arctic Deep Draft Port in Nome.</a:t>
            </a:r>
          </a:p>
          <a:p>
            <a:r>
              <a:rPr lang="en-US" dirty="0">
                <a:solidFill>
                  <a:srgbClr val="002060"/>
                </a:solidFill>
              </a:rPr>
              <a:t>2016 WIIN Act requires that the Army Corps consult with DOD and the Coast Guard to “identify national security benefits associated with an Arctic deep draft port” authorizes the Corps to consider such benefits in determining whether an Arctic deep draft port is feasible.’’</a:t>
            </a:r>
          </a:p>
          <a:p>
            <a:endParaRPr lang="en-US" dirty="0">
              <a:solidFill>
                <a:srgbClr val="002060"/>
              </a:solidFill>
            </a:endParaRPr>
          </a:p>
        </p:txBody>
      </p:sp>
      <p:sp>
        <p:nvSpPr>
          <p:cNvPr id="4" name="Slide Number Placeholder 3">
            <a:extLst>
              <a:ext uri="{FF2B5EF4-FFF2-40B4-BE49-F238E27FC236}">
                <a16:creationId xmlns:a16="http://schemas.microsoft.com/office/drawing/2014/main" id="{D60AB9B6-5065-4D51-B400-750995F01ECA}"/>
              </a:ext>
            </a:extLst>
          </p:cNvPr>
          <p:cNvSpPr>
            <a:spLocks noGrp="1"/>
          </p:cNvSpPr>
          <p:nvPr>
            <p:ph type="sldNum" sz="quarter" idx="12"/>
          </p:nvPr>
        </p:nvSpPr>
        <p:spPr/>
        <p:txBody>
          <a:bodyPr/>
          <a:lstStyle/>
          <a:p>
            <a:fld id="{8970ED03-D455-438D-B38E-C5EAC928DA47}" type="slidenum">
              <a:rPr lang="en-US" smtClean="0"/>
              <a:t>9</a:t>
            </a:fld>
            <a:endParaRPr lang="en-US"/>
          </a:p>
        </p:txBody>
      </p:sp>
    </p:spTree>
    <p:extLst>
      <p:ext uri="{BB962C8B-B14F-4D97-AF65-F5344CB8AC3E}">
        <p14:creationId xmlns:p14="http://schemas.microsoft.com/office/powerpoint/2010/main" val="2024854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2858</TotalTime>
  <Words>1012</Words>
  <Application>Microsoft Office PowerPoint</Application>
  <PresentationFormat>Widescreen</PresentationFormat>
  <Paragraphs>110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The Need to Develop Maritime Infrastructure  In the U.S. Arctic</vt:lpstr>
      <vt:lpstr>Why do we need to develop maritime infrastructure in the U.S. Arctic?</vt:lpstr>
      <vt:lpstr>Balancing Seemingly Competing Interests</vt:lpstr>
      <vt:lpstr>Core issues to address</vt:lpstr>
      <vt:lpstr>Drivers for policy in the U.S. Arctic</vt:lpstr>
      <vt:lpstr>NOAA – Hydrographic Charting</vt:lpstr>
      <vt:lpstr>NOAA/AOOS – Ocean Data “Infrastructure”</vt:lpstr>
      <vt:lpstr>Shore-based Infrastructure – USACE</vt:lpstr>
      <vt:lpstr>Arctic Deep Draft Port</vt:lpstr>
      <vt:lpstr>DOD Strategic Arctic Port</vt:lpstr>
      <vt:lpstr>Shore-based Infrastructure – Port Reception Facilities </vt:lpstr>
      <vt:lpstr>Community Shore-based Infrastructure</vt:lpstr>
      <vt:lpstr>Other Factors –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Need to Develop Maritime Infrastructure  In the U.S. Arctic</dc:title>
  <dc:creator>Jay Sterne</dc:creator>
  <cp:lastModifiedBy>Jay Sterne</cp:lastModifiedBy>
  <cp:revision>28</cp:revision>
  <cp:lastPrinted>2018-08-22T23:36:35Z</cp:lastPrinted>
  <dcterms:created xsi:type="dcterms:W3CDTF">2018-08-21T00:15:11Z</dcterms:created>
  <dcterms:modified xsi:type="dcterms:W3CDTF">2018-08-22T23:58:12Z</dcterms:modified>
</cp:coreProperties>
</file>